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jpe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a:p>
        </p:txBody>
      </p:sp>
      <p:sp>
        <p:nvSpPr>
          <p:cNvPr id="477" name="Shape 477"/>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Subset could be empty.  Get NULL there's no click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Shape 602"/>
          <p:cNvSpPr/>
          <p:nvPr>
            <p:ph type="sldImg"/>
          </p:nvPr>
        </p:nvSpPr>
        <p:spPr>
          <a:prstGeom prst="rect">
            <a:avLst/>
          </a:prstGeom>
        </p:spPr>
        <p:txBody>
          <a:bodyPr/>
          <a:lstStyle/>
          <a:p>
            <a:pPr/>
          </a:p>
        </p:txBody>
      </p:sp>
      <p:sp>
        <p:nvSpPr>
          <p:cNvPr id="603" name="Shape 603"/>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a:r>
              <a:t>We need two lines of code inside the render function, so we had to add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Shape 666"/>
          <p:cNvSpPr/>
          <p:nvPr>
            <p:ph type="sldImg"/>
          </p:nvPr>
        </p:nvSpPr>
        <p:spPr>
          <a:prstGeom prst="rect">
            <a:avLst/>
          </a:prstGeom>
        </p:spPr>
        <p:txBody>
          <a:bodyPr/>
          <a:lstStyle/>
          <a:p>
            <a:pPr/>
          </a:p>
        </p:txBody>
      </p:sp>
      <p:sp>
        <p:nvSpPr>
          <p:cNvPr id="667" name="Shape 667"/>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Shape 761"/>
          <p:cNvSpPr/>
          <p:nvPr>
            <p:ph type="sldImg"/>
          </p:nvPr>
        </p:nvSpPr>
        <p:spPr>
          <a:prstGeom prst="rect">
            <a:avLst/>
          </a:prstGeom>
        </p:spPr>
        <p:txBody>
          <a:bodyPr/>
          <a:lstStyle/>
          <a:p>
            <a:pPr/>
          </a:p>
        </p:txBody>
      </p:sp>
      <p:sp>
        <p:nvSpPr>
          <p:cNvPr id="762" name="Shape 762"/>
          <p:cNvSpPr/>
          <p:nvPr>
            <p:ph type="body" sz="quarter" idx="1"/>
          </p:nvPr>
        </p:nvSpPr>
        <p:spPr>
          <a:prstGeom prst="rect">
            <a:avLst/>
          </a:prstGeom>
        </p:spPr>
        <p:txBody>
          <a:bodyPr/>
          <a:lstStyle/>
          <a:p>
            <a:pPr/>
            <a:r>
              <a:t>general terms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pe 771"/>
          <p:cNvSpPr/>
          <p:nvPr>
            <p:ph type="sldImg"/>
          </p:nvPr>
        </p:nvSpPr>
        <p:spPr>
          <a:prstGeom prst="rect">
            <a:avLst/>
          </a:prstGeom>
        </p:spPr>
        <p:txBody>
          <a:bodyPr/>
          <a:lstStyle/>
          <a:p>
            <a:pPr/>
          </a:p>
        </p:txBody>
      </p:sp>
      <p:sp>
        <p:nvSpPr>
          <p:cNvPr id="772" name="Shape 772"/>
          <p:cNvSpPr/>
          <p:nvPr>
            <p:ph type="body" sz="quarter" idx="1"/>
          </p:nvPr>
        </p:nvSpPr>
        <p:spPr>
          <a:prstGeom prst="rect">
            <a:avLst/>
          </a:prstGeom>
        </p:spPr>
        <p:txBody>
          <a:bodyPr/>
          <a:lstStyle/>
          <a:p>
            <a:pPr/>
            <a:r>
              <a:t>Implementation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Shape 781"/>
          <p:cNvSpPr/>
          <p:nvPr>
            <p:ph type="sldImg"/>
          </p:nvPr>
        </p:nvSpPr>
        <p:spPr>
          <a:prstGeom prst="rect">
            <a:avLst/>
          </a:prstGeom>
        </p:spPr>
        <p:txBody>
          <a:bodyPr/>
          <a:lstStyle/>
          <a:p>
            <a:pPr/>
          </a:p>
        </p:txBody>
      </p:sp>
      <p:sp>
        <p:nvSpPr>
          <p:cNvPr id="782" name="Shape 782"/>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google.com" TargetMode="External"/><Relationship Id="rId3" Type="http://schemas.openxmlformats.org/officeDocument/2006/relationships/image" Target="../media/image40.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2.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1.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rstudio.github.io/shinythemes/"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2.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4.png"/><Relationship Id="rId3" Type="http://schemas.openxmlformats.org/officeDocument/2006/relationships/image" Target="../media/image45.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5.png"/><Relationship Id="rId6" Type="http://schemas.openxmlformats.org/officeDocument/2006/relationships/image" Target="../media/image21.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5.png"/><Relationship Id="rId5" Type="http://schemas.openxmlformats.org/officeDocument/2006/relationships/image" Target="../media/image21.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7.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8.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0.png"/><Relationship Id="rId9"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23.png"/><Relationship Id="rId9" Type="http://schemas.openxmlformats.org/officeDocument/2006/relationships/image" Target="../media/image3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0"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1" name="Arrow"/>
          <p:cNvSpPr/>
          <p:nvPr/>
        </p:nvSpPr>
        <p:spPr>
          <a:xfrm>
            <a:off x="909688" y="945166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2" name="Arrow"/>
          <p:cNvSpPr/>
          <p:nvPr/>
        </p:nvSpPr>
        <p:spPr>
          <a:xfrm>
            <a:off x="7312361" y="9299043"/>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4" name="Tags"/>
          <p:cNvSpPr txBox="1"/>
          <p:nvPr>
            <p:ph type="title"/>
          </p:nvPr>
        </p:nvSpPr>
        <p:spPr>
          <a:prstGeom prst="rect">
            <a:avLst/>
          </a:prstGeom>
        </p:spPr>
        <p:txBody>
          <a:bodyPr/>
          <a:lstStyle>
            <a:lvl1pPr defTabSz="742950">
              <a:defRPr sz="12600"/>
            </a:lvl1pPr>
          </a:lstStyle>
          <a:p>
            <a:pPr/>
            <a:r>
              <a:t>Tags</a:t>
            </a:r>
          </a:p>
        </p:txBody>
      </p:sp>
      <p:sp>
        <p:nvSpPr>
          <p:cNvPr id="625" name="Add static content…"/>
          <p:cNvSpPr txBox="1"/>
          <p:nvPr>
            <p:ph type="body" idx="1"/>
          </p:nvPr>
        </p:nvSpPr>
        <p:spPr>
          <a:prstGeom prst="rect">
            <a:avLst/>
          </a:prstGeom>
        </p:spPr>
        <p:txBody>
          <a:bodyPr/>
          <a:lstStyle/>
          <a:p>
            <a:pPr marL="590550" indent="-590550" defTabSz="511809">
              <a:spcBef>
                <a:spcPts val="300"/>
              </a:spcBef>
              <a:defRPr sz="6882"/>
            </a:pPr>
            <a:r>
              <a:t>Add static content</a:t>
            </a:r>
          </a:p>
          <a:p>
            <a:pPr marL="590550" indent="-590550" defTabSz="511809">
              <a:spcBef>
                <a:spcPts val="300"/>
              </a:spcBef>
              <a:defRPr sz="6882"/>
            </a:pPr>
            <a:r>
              <a:t>Wrap tags around textOutput(), htmlOutput()</a:t>
            </a:r>
          </a:p>
          <a:p>
            <a:pPr marL="590550" indent="-590550" defTabSz="511809">
              <a:spcBef>
                <a:spcPts val="300"/>
              </a:spcBef>
              <a:defRPr sz="6882"/>
            </a:pPr>
            <a:r>
              <a:t>Named for, and translated into, HTML tags</a:t>
            </a:r>
          </a:p>
          <a:p>
            <a:pPr marL="590550" indent="-590550" defTabSz="511809">
              <a:spcBef>
                <a:spcPts val="300"/>
              </a:spcBef>
              <a:defRPr sz="6882"/>
            </a:pPr>
            <a:r>
              <a:t>Can be nested</a:t>
            </a:r>
          </a:p>
          <a:p>
            <a:pPr marL="590550" indent="-590550" defTabSz="511809">
              <a:spcBef>
                <a:spcPts val="300"/>
              </a:spcBef>
              <a:defRPr sz="6882"/>
            </a:pPr>
            <a:r>
              <a:t>tags$____</a:t>
            </a:r>
          </a:p>
          <a:p>
            <a:pPr marL="590550" indent="-590550" defTabSz="511809">
              <a:spcBef>
                <a:spcPts val="300"/>
              </a:spcBef>
              <a:defRPr sz="6882"/>
            </a:pPr>
            <a:r>
              <a:t>Common tags don't need </a:t>
            </a:r>
            <a:r>
              <a:rPr>
                <a:latin typeface="Monaco"/>
                <a:ea typeface="Monaco"/>
                <a:cs typeface="Monaco"/>
                <a:sym typeface="Monaco"/>
              </a:rPr>
              <a:t>tags$</a:t>
            </a:r>
            <a:r>
              <a:t>: p(), br(), h1(), etc.</a:t>
            </a:r>
          </a:p>
          <a:p>
            <a:pPr marL="590550" indent="-590550" defTabSz="511809">
              <a:spcBef>
                <a:spcPts val="300"/>
              </a:spcBef>
              <a:defRPr sz="6882"/>
            </a:pPr>
            <a:r>
              <a:t>Write your own HTML with HTML()</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8"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p(&quot;This is a sentence with&quot;, strong(&quot;bold text&quot;),…"/>
          <p:cNvSpPr txBox="1"/>
          <p:nvPr>
            <p:ph type="body" idx="13"/>
          </p:nvPr>
        </p:nvSpPr>
        <p:spPr>
          <a:xfrm>
            <a:off x="1167411" y="3086933"/>
            <a:ext cx="22049177" cy="7736599"/>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2"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a:t>
            </a:r>
          </a:p>
          <a:p>
            <a:pPr algn="l">
              <a:lnSpc>
                <a:spcPct val="120000"/>
              </a:lnSpc>
              <a:defRPr sz="4900">
                <a:solidFill>
                  <a:srgbClr val="000000"/>
                </a:solidFill>
                <a:latin typeface="Monaco"/>
                <a:ea typeface="Monaco"/>
                <a:cs typeface="Monaco"/>
                <a:sym typeface="Monaco"/>
              </a:defRPr>
            </a:pPr>
            <a:r>
              <a:t>hr(),</a:t>
            </a:r>
          </a:p>
          <a:p>
            <a:pPr algn="l">
              <a:lnSpc>
                <a:spcPct val="120000"/>
              </a:lnSpc>
              <a:defRPr sz="4900">
                <a:solidFill>
                  <a:srgbClr val="000000"/>
                </a:solidFill>
                <a:latin typeface="Monaco"/>
                <a:ea typeface="Monaco"/>
                <a:cs typeface="Monaco"/>
                <a:sym typeface="Monaco"/>
              </a:defRPr>
            </a:pPr>
            <a:r>
              <a:t>h1("Header 1"),</a:t>
            </a:r>
          </a:p>
          <a:p>
            <a:pPr algn="l">
              <a:lnSpc>
                <a:spcPct val="120000"/>
              </a:lnSpc>
              <a:defRPr sz="4900">
                <a:solidFill>
                  <a:srgbClr val="000000"/>
                </a:solidFill>
                <a:latin typeface="Monaco"/>
                <a:ea typeface="Monaco"/>
                <a:cs typeface="Monaco"/>
                <a:sym typeface="Monaco"/>
              </a:defRPr>
            </a:pPr>
            <a:r>
              <a:t>h2("Header 2"),</a:t>
            </a:r>
          </a:p>
          <a:p>
            <a:pPr algn="l">
              <a:lnSpc>
                <a:spcPct val="120000"/>
              </a:lnSpc>
              <a:defRPr sz="4900">
                <a:solidFill>
                  <a:srgbClr val="000000"/>
                </a:solidFill>
                <a:latin typeface="Monaco"/>
                <a:ea typeface="Monaco"/>
                <a:cs typeface="Monaco"/>
                <a:sym typeface="Monaco"/>
              </a:defRPr>
            </a:pPr>
            <a:r>
              <a:t>tags$ul(tags$li("item 1"), </a:t>
            </a:r>
          </a:p>
          <a:p>
            <a:pPr algn="l">
              <a:lnSpc>
                <a:spcPct val="120000"/>
              </a:lnSpc>
              <a:defRPr sz="4900">
                <a:solidFill>
                  <a:srgbClr val="000000"/>
                </a:solidFill>
                <a:latin typeface="Monaco"/>
                <a:ea typeface="Monaco"/>
                <a:cs typeface="Monaco"/>
                <a:sym typeface="Monaco"/>
              </a:defRPr>
            </a:pPr>
            <a:r>
              <a:t>        tags$li("item 2"))</a:t>
            </a:r>
          </a:p>
        </p:txBody>
      </p:sp>
      <p:sp>
        <p:nvSpPr>
          <p:cNvPr id="631" name="Tag Examples"/>
          <p:cNvSpPr txBox="1"/>
          <p:nvPr>
            <p:ph type="body" idx="14"/>
          </p:nvPr>
        </p:nvSpPr>
        <p:spPr>
          <a:prstGeom prst="rect">
            <a:avLst/>
          </a:prstGeom>
        </p:spPr>
        <p:txBody>
          <a:bodyPr/>
          <a:lstStyle/>
          <a:p>
            <a:pPr/>
            <a:r>
              <a:t>Tag Examples</a:t>
            </a:r>
          </a:p>
        </p:txBody>
      </p:sp>
      <p:pic>
        <p:nvPicPr>
          <p:cNvPr id="632" name="Image" descr="Image"/>
          <p:cNvPicPr>
            <a:picLocks noChangeAspect="1"/>
          </p:cNvPicPr>
          <p:nvPr/>
        </p:nvPicPr>
        <p:blipFill>
          <a:blip r:embed="rId3">
            <a:extLst/>
          </a:blip>
          <a:stretch>
            <a:fillRect/>
          </a:stretch>
        </p:blipFill>
        <p:spPr>
          <a:xfrm>
            <a:off x="11997181" y="627197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Exercise 2E"/>
          <p:cNvSpPr txBox="1"/>
          <p:nvPr>
            <p:ph type="title"/>
          </p:nvPr>
        </p:nvSpPr>
        <p:spPr>
          <a:prstGeom prst="rect">
            <a:avLst/>
          </a:prstGeom>
        </p:spPr>
        <p:txBody>
          <a:bodyPr/>
          <a:lstStyle/>
          <a:p>
            <a:pPr/>
            <a:r>
              <a:t>Exercise 2E</a:t>
            </a:r>
          </a:p>
        </p:txBody>
      </p:sp>
      <p:pic>
        <p:nvPicPr>
          <p:cNvPr id="635"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36"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37"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Exercise 2E"/>
          <p:cNvSpPr txBox="1"/>
          <p:nvPr>
            <p:ph type="title"/>
          </p:nvPr>
        </p:nvSpPr>
        <p:spPr>
          <a:prstGeom prst="rect">
            <a:avLst/>
          </a:prstGeom>
        </p:spPr>
        <p:txBody>
          <a:bodyPr/>
          <a:lstStyle/>
          <a:p>
            <a:pPr/>
            <a:r>
              <a:t>Exercise 2E</a:t>
            </a:r>
          </a:p>
        </p:txBody>
      </p:sp>
      <p:sp>
        <p:nvSpPr>
          <p:cNvPr id="640" name="exercises/exercise2/app.R or answer2c.R…"/>
          <p:cNvSpPr txBox="1"/>
          <p:nvPr>
            <p:ph type="body" idx="1"/>
          </p:nvPr>
        </p:nvSpPr>
        <p:spPr>
          <a:prstGeom prst="rect">
            <a:avLst/>
          </a:prstGeom>
        </p:spPr>
        <p:txBody>
          <a:bodyPr anchor="t"/>
          <a:lstStyle/>
          <a:p>
            <a:pPr algn="l" defTabSz="759459">
              <a:defRPr sz="6624"/>
            </a:pPr>
            <a:r>
              <a:t>exercises/exercise2/app.R </a:t>
            </a:r>
            <a:r>
              <a:rPr i="1">
                <a:latin typeface="+mj-lt"/>
                <a:ea typeface="+mj-ea"/>
                <a:cs typeface="+mj-cs"/>
                <a:sym typeface="Open Sans Condensed Light"/>
              </a:rPr>
              <a:t>or</a:t>
            </a:r>
            <a:r>
              <a:t> answer2c.R</a:t>
            </a:r>
          </a:p>
          <a:p>
            <a:pPr algn="l" defTabSz="759459">
              <a:defRPr sz="6624"/>
            </a:pPr>
          </a:p>
          <a:p>
            <a:pPr algn="l" defTabSz="759459">
              <a:defRPr sz="6624"/>
            </a:pPr>
            <a:r>
              <a:t>Add a horizontal rule </a:t>
            </a:r>
            <a:r>
              <a:rPr>
                <a:latin typeface="Monaco"/>
                <a:ea typeface="Monaco"/>
                <a:cs typeface="Monaco"/>
                <a:sym typeface="Monaco"/>
              </a:rPr>
              <a:t>hr()</a:t>
            </a:r>
            <a:r>
              <a:t> above the DataTable.</a:t>
            </a:r>
          </a:p>
          <a:p>
            <a:pPr algn="l" defTabSz="759459">
              <a:defRPr sz="6624"/>
            </a:pPr>
          </a:p>
          <a:p>
            <a:pPr algn="l" defTabSz="759459">
              <a:defRPr sz="6624"/>
            </a:pPr>
            <a:r>
              <a:t>Add a link to the source of the data: </a:t>
            </a:r>
          </a:p>
          <a:p>
            <a:pPr lvl="3" indent="630936" algn="l" defTabSz="759459">
              <a:defRPr sz="6624"/>
            </a:pPr>
            <a:r>
              <a:t>African Development Bank Statistical Data Portal</a:t>
            </a:r>
          </a:p>
          <a:p>
            <a:pPr lvl="3" indent="630936" algn="l" defTabSz="759459">
              <a:defRPr sz="6624"/>
            </a:pPr>
            <a:r>
              <a:rPr u="sng">
                <a:hlinkClick r:id="rId2" invalidUrl="" action="" tgtFrame="" tooltip="" history="1" highlightClick="0" endSnd="0"/>
              </a:rPr>
              <a:t>http://dataportal.opendataforafrica.org</a:t>
            </a:r>
          </a:p>
          <a:p>
            <a:pPr algn="l" defTabSz="759459">
              <a:spcBef>
                <a:spcPts val="1800"/>
              </a:spcBef>
              <a:defRPr sz="5428"/>
            </a:pPr>
            <a:r>
              <a:t>Hint: There's a </a:t>
            </a:r>
            <a:r>
              <a:rPr>
                <a:latin typeface="Monaco"/>
                <a:ea typeface="Monaco"/>
                <a:cs typeface="Monaco"/>
                <a:sym typeface="Monaco"/>
              </a:rPr>
              <a:t>caption</a:t>
            </a:r>
            <a:r>
              <a:t> tag.  You'll also need an </a:t>
            </a:r>
            <a:r>
              <a:rPr>
                <a:latin typeface="Monaco"/>
                <a:ea typeface="Monaco"/>
                <a:cs typeface="Monaco"/>
                <a:sym typeface="Monaco"/>
              </a:rPr>
              <a:t>a</a:t>
            </a:r>
            <a:r>
              <a:t> tag for a link.</a:t>
            </a:r>
          </a:p>
        </p:txBody>
      </p:sp>
      <p:pic>
        <p:nvPicPr>
          <p:cNvPr id="641"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6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41"/>
                </p:tgtEl>
              </p:cMediaNode>
            </p:video>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5"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46"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47"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50"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51"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54"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55"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58" name="Rectangle"/>
          <p:cNvSpPr/>
          <p:nvPr/>
        </p:nvSpPr>
        <p:spPr>
          <a:xfrm>
            <a:off x="16928507" y="10074443"/>
            <a:ext cx="4206912"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fluidPage(…"/>
          <p:cNvSpPr txBox="1"/>
          <p:nvPr>
            <p:ph type="body" idx="13"/>
          </p:nvPr>
        </p:nvSpPr>
        <p:spPr>
          <a:xfrm>
            <a:off x="1021107" y="2766351"/>
            <a:ext cx="22049177" cy="11036226"/>
          </a:xfrm>
          <a:prstGeom prst="rect">
            <a:avLst/>
          </a:prstGeom>
          <a:extLst>
            <a:ext uri="{C572A759-6A51-4108-AA02-DFA0A04FC94B}">
              <ma14:wrappingTextBoxFlag xmlns:ma14="http://schemas.microsoft.com/office/mac/drawingml/2011/main" val="1"/>
            </a:ext>
          </a:extLst>
        </p:spPr>
        <p:txBody>
          <a:bodyPr/>
          <a:lstStyle/>
          <a:p>
            <a:pPr algn="l">
              <a:defRPr sz="3600">
                <a:solidFill>
                  <a:srgbClr val="000000"/>
                </a:solidFill>
                <a:latin typeface="Monaco"/>
                <a:ea typeface="Monaco"/>
                <a:cs typeface="Monaco"/>
                <a:sym typeface="Monaco"/>
              </a:defRPr>
            </a:pPr>
            <a:r>
              <a:t>fluidPage(</a:t>
            </a:r>
          </a:p>
          <a:p>
            <a:pPr algn="l">
              <a:defRPr sz="3600">
                <a:solidFill>
                  <a:srgbClr val="000000"/>
                </a:solidFill>
                <a:latin typeface="Monaco"/>
                <a:ea typeface="Monaco"/>
                <a:cs typeface="Monaco"/>
                <a:sym typeface="Monaco"/>
              </a:defRPr>
            </a:pPr>
          </a:p>
          <a:p>
            <a:pPr algn="l">
              <a:defRPr sz="3600">
                <a:solidFill>
                  <a:srgbClr val="000000"/>
                </a:solidFill>
                <a:latin typeface="Monaco"/>
                <a:ea typeface="Monaco"/>
                <a:cs typeface="Monaco"/>
                <a:sym typeface="Monaco"/>
              </a:defRPr>
            </a:pPr>
            <a:r>
              <a:t>  titlePanel("Navlist panel example"),</a:t>
            </a:r>
          </a:p>
          <a:p>
            <a:pPr algn="l">
              <a:defRPr sz="3600">
                <a:solidFill>
                  <a:srgbClr val="000000"/>
                </a:solidFill>
                <a:latin typeface="Monaco"/>
                <a:ea typeface="Monaco"/>
                <a:cs typeface="Monaco"/>
                <a:sym typeface="Monaco"/>
              </a:defRPr>
            </a:pPr>
          </a:p>
          <a:p>
            <a:pPr algn="l">
              <a:defRPr sz="3600">
                <a:solidFill>
                  <a:srgbClr val="000000"/>
                </a:solidFill>
                <a:latin typeface="Monaco"/>
                <a:ea typeface="Monaco"/>
                <a:cs typeface="Monaco"/>
                <a:sym typeface="Monaco"/>
              </a:defRPr>
            </a:pPr>
            <a:r>
              <a:t>  navlistPanel(</a:t>
            </a:r>
          </a:p>
          <a:p>
            <a:pPr algn="l">
              <a:defRPr sz="3600">
                <a:solidFill>
                  <a:srgbClr val="000000"/>
                </a:solidFill>
                <a:latin typeface="Monaco"/>
                <a:ea typeface="Monaco"/>
                <a:cs typeface="Monaco"/>
                <a:sym typeface="Monaco"/>
              </a:defRPr>
            </a:pPr>
            <a:r>
              <a:t>    "Header",</a:t>
            </a:r>
          </a:p>
          <a:p>
            <a:pPr algn="l">
              <a:defRPr sz="3600">
                <a:solidFill>
                  <a:srgbClr val="000000"/>
                </a:solidFill>
                <a:latin typeface="Monaco"/>
                <a:ea typeface="Monaco"/>
                <a:cs typeface="Monaco"/>
                <a:sym typeface="Monaco"/>
              </a:defRPr>
            </a:pPr>
            <a:r>
              <a:t>    tabPanel("First",</a:t>
            </a:r>
          </a:p>
          <a:p>
            <a:pPr algn="l">
              <a:defRPr sz="3600">
                <a:solidFill>
                  <a:srgbClr val="000000"/>
                </a:solidFill>
                <a:latin typeface="Monaco"/>
                <a:ea typeface="Monaco"/>
                <a:cs typeface="Monaco"/>
                <a:sym typeface="Monaco"/>
              </a:defRPr>
            </a:pPr>
            <a:r>
              <a:t>      h3("This is the first panel")</a:t>
            </a:r>
          </a:p>
          <a:p>
            <a:pPr algn="l">
              <a:defRPr sz="3600">
                <a:solidFill>
                  <a:srgbClr val="000000"/>
                </a:solidFill>
                <a:latin typeface="Monaco"/>
                <a:ea typeface="Monaco"/>
                <a:cs typeface="Monaco"/>
                <a:sym typeface="Monaco"/>
              </a:defRPr>
            </a:pPr>
            <a:r>
              <a:t>    ),</a:t>
            </a:r>
          </a:p>
          <a:p>
            <a:pPr algn="l">
              <a:defRPr sz="3600">
                <a:solidFill>
                  <a:srgbClr val="000000"/>
                </a:solidFill>
                <a:latin typeface="Monaco"/>
                <a:ea typeface="Monaco"/>
                <a:cs typeface="Monaco"/>
                <a:sym typeface="Monaco"/>
              </a:defRPr>
            </a:pPr>
            <a:r>
              <a:t>    tabPanel("Second",</a:t>
            </a:r>
          </a:p>
          <a:p>
            <a:pPr algn="l">
              <a:defRPr sz="3600">
                <a:solidFill>
                  <a:srgbClr val="000000"/>
                </a:solidFill>
                <a:latin typeface="Monaco"/>
                <a:ea typeface="Monaco"/>
                <a:cs typeface="Monaco"/>
                <a:sym typeface="Monaco"/>
              </a:defRPr>
            </a:pPr>
            <a:r>
              <a:t>      h3("This is the second panel")</a:t>
            </a:r>
          </a:p>
          <a:p>
            <a:pPr algn="l">
              <a:defRPr sz="3600">
                <a:solidFill>
                  <a:srgbClr val="000000"/>
                </a:solidFill>
                <a:latin typeface="Monaco"/>
                <a:ea typeface="Monaco"/>
                <a:cs typeface="Monaco"/>
                <a:sym typeface="Monaco"/>
              </a:defRPr>
            </a:pPr>
            <a:r>
              <a:t>    ),</a:t>
            </a:r>
          </a:p>
          <a:p>
            <a:pPr algn="l">
              <a:defRPr sz="3600">
                <a:solidFill>
                  <a:srgbClr val="000000"/>
                </a:solidFill>
                <a:latin typeface="Monaco"/>
                <a:ea typeface="Monaco"/>
                <a:cs typeface="Monaco"/>
                <a:sym typeface="Monaco"/>
              </a:defRPr>
            </a:pPr>
            <a:r>
              <a:t>    tabPanel("Third",</a:t>
            </a:r>
          </a:p>
          <a:p>
            <a:pPr algn="l">
              <a:defRPr sz="3600">
                <a:solidFill>
                  <a:srgbClr val="000000"/>
                </a:solidFill>
                <a:latin typeface="Monaco"/>
                <a:ea typeface="Monaco"/>
                <a:cs typeface="Monaco"/>
                <a:sym typeface="Monaco"/>
              </a:defRPr>
            </a:pPr>
            <a:r>
              <a:t>      h3("This is the third panel")</a:t>
            </a:r>
          </a:p>
          <a:p>
            <a:pPr algn="l">
              <a:defRPr sz="3600">
                <a:solidFill>
                  <a:srgbClr val="000000"/>
                </a:solidFill>
                <a:latin typeface="Monaco"/>
                <a:ea typeface="Monaco"/>
                <a:cs typeface="Monaco"/>
                <a:sym typeface="Monaco"/>
              </a:defRPr>
            </a:pPr>
            <a:r>
              <a:t>    )</a:t>
            </a:r>
          </a:p>
          <a:p>
            <a:pPr algn="l">
              <a:defRPr sz="3600">
                <a:solidFill>
                  <a:srgbClr val="000000"/>
                </a:solidFill>
                <a:latin typeface="Monaco"/>
                <a:ea typeface="Monaco"/>
                <a:cs typeface="Monaco"/>
                <a:sym typeface="Monaco"/>
              </a:defRPr>
            </a:pPr>
            <a:r>
              <a:t>  )</a:t>
            </a:r>
          </a:p>
          <a:p>
            <a:pPr algn="l">
              <a:defRPr sz="3600">
                <a:solidFill>
                  <a:srgbClr val="000000"/>
                </a:solidFill>
                <a:latin typeface="Monaco"/>
                <a:ea typeface="Monaco"/>
                <a:cs typeface="Monaco"/>
                <a:sym typeface="Monaco"/>
              </a:defRPr>
            </a:pPr>
            <a:r>
              <a:t>)</a:t>
            </a:r>
          </a:p>
        </p:txBody>
      </p:sp>
      <p:sp>
        <p:nvSpPr>
          <p:cNvPr id="661" name="Navlist Panel Example"/>
          <p:cNvSpPr txBox="1"/>
          <p:nvPr>
            <p:ph type="body" idx="14"/>
          </p:nvPr>
        </p:nvSpPr>
        <p:spPr>
          <a:prstGeom prst="rect">
            <a:avLst/>
          </a:prstGeom>
        </p:spPr>
        <p:txBody>
          <a:bodyPr/>
          <a:lstStyle/>
          <a:p>
            <a:pPr/>
            <a:r>
              <a:t>Navlist Panel Example</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Exercise 2F"/>
          <p:cNvSpPr txBox="1"/>
          <p:nvPr>
            <p:ph type="title"/>
          </p:nvPr>
        </p:nvSpPr>
        <p:spPr>
          <a:prstGeom prst="rect">
            <a:avLst/>
          </a:prstGeom>
        </p:spPr>
        <p:txBody>
          <a:bodyPr/>
          <a:lstStyle/>
          <a:p>
            <a:pPr/>
            <a:r>
              <a:t>Exercise 2F</a:t>
            </a:r>
          </a:p>
        </p:txBody>
      </p:sp>
      <p:sp>
        <p:nvSpPr>
          <p:cNvPr id="664" name="exercises/exercise2/exercise2f.R…"/>
          <p:cNvSpPr txBox="1"/>
          <p:nvPr>
            <p:ph type="body" idx="1"/>
          </p:nvPr>
        </p:nvSpPr>
        <p:spPr>
          <a:prstGeom prst="rect">
            <a:avLst/>
          </a:prstGeom>
        </p:spPr>
        <p:txBody>
          <a:bodyPr anchor="t"/>
          <a:lstStyle/>
          <a:p>
            <a:pPr algn="l" defTabSz="767715">
              <a:defRPr sz="6696"/>
            </a:pPr>
            <a:r>
              <a:t>exercises/exercise2/exercise2f.R</a:t>
            </a:r>
          </a:p>
          <a:p>
            <a:pPr algn="l" defTabSz="767715">
              <a:defRPr sz="6696"/>
            </a:pPr>
          </a:p>
          <a:p>
            <a:pPr algn="l" defTabSz="767715">
              <a:defRPr sz="6696"/>
            </a:pPr>
            <a:r>
              <a:t>Put a tabsetPanel inside the mainPanel with 2 tabs:</a:t>
            </a:r>
          </a:p>
          <a:p>
            <a:pPr marL="1547241" indent="-885825" algn="l" defTabSz="767715">
              <a:buSzPct val="125000"/>
              <a:buChar char="•"/>
              <a:defRPr sz="6696"/>
            </a:pPr>
            <a:r>
              <a:t>“All” tab: Existing plot</a:t>
            </a:r>
          </a:p>
          <a:p>
            <a:pPr marL="1547241" indent="-885825" algn="l" defTabSz="767715">
              <a:buSzPct val="125000"/>
              <a:buChar char="•"/>
              <a:defRPr sz="6696"/>
            </a:pPr>
            <a:r>
              <a:t>“By Region” tab: New plot with ID “regionplot” (code already in server section)</a:t>
            </a:r>
          </a:p>
          <a:p>
            <a:pPr algn="l" defTabSz="767715">
              <a:defRPr sz="6696"/>
            </a:pPr>
          </a:p>
          <a:p>
            <a:pPr algn="l" defTabSz="767715">
              <a:defRPr sz="6696"/>
            </a:pPr>
            <a:r>
              <a:t>Refer to documentation as needed.</a:t>
            </a:r>
          </a:p>
        </p:txBody>
      </p:sp>
      <p:pic>
        <p:nvPicPr>
          <p:cNvPr id="66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65"/>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iny Themes"/>
          <p:cNvSpPr txBox="1"/>
          <p:nvPr>
            <p:ph type="title"/>
          </p:nvPr>
        </p:nvSpPr>
        <p:spPr>
          <a:prstGeom prst="rect">
            <a:avLst/>
          </a:prstGeom>
        </p:spPr>
        <p:txBody>
          <a:bodyPr/>
          <a:lstStyle>
            <a:lvl1pPr defTabSz="742950">
              <a:defRPr sz="12600"/>
            </a:lvl1pPr>
          </a:lstStyle>
          <a:p>
            <a:pPr/>
            <a:r>
              <a:t>Shiny Themes</a:t>
            </a:r>
          </a:p>
        </p:txBody>
      </p:sp>
      <p:sp>
        <p:nvSpPr>
          <p:cNvPr id="670" name="library(shinythemes)…"/>
          <p:cNvSpPr txBox="1"/>
          <p:nvPr/>
        </p:nvSpPr>
        <p:spPr>
          <a:xfrm>
            <a:off x="4787519" y="7909638"/>
            <a:ext cx="15798813" cy="5002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200"/>
              </a:lnSpc>
              <a:defRPr b="0" sz="4900">
                <a:solidFill>
                  <a:srgbClr val="000000"/>
                </a:solidFill>
                <a:latin typeface="Monaco"/>
                <a:ea typeface="Monaco"/>
                <a:cs typeface="Monaco"/>
                <a:sym typeface="Monaco"/>
              </a:defRPr>
            </a:pPr>
            <a:r>
              <a:t>library(shinythemes)</a:t>
            </a:r>
          </a:p>
          <a:p>
            <a:pPr algn="l" defTabSz="457200">
              <a:lnSpc>
                <a:spcPts val="7200"/>
              </a:lnSpc>
              <a:defRPr b="0" sz="4900">
                <a:solidFill>
                  <a:srgbClr val="000000"/>
                </a:solidFill>
                <a:latin typeface="Monaco"/>
                <a:ea typeface="Monaco"/>
                <a:cs typeface="Monaco"/>
                <a:sym typeface="Monaco"/>
              </a:defRPr>
            </a:pPr>
          </a:p>
          <a:p>
            <a:pPr algn="l" defTabSz="457200">
              <a:lnSpc>
                <a:spcPts val="7200"/>
              </a:lnSpc>
              <a:defRPr b="0" sz="4900">
                <a:solidFill>
                  <a:srgbClr val="000000"/>
                </a:solidFill>
                <a:latin typeface="Monaco"/>
                <a:ea typeface="Monaco"/>
                <a:cs typeface="Monaco"/>
                <a:sym typeface="Monaco"/>
              </a:defRPr>
            </a:pPr>
            <a:r>
              <a:t>fluidPage(theme = shinytheme("cerulean"),</a:t>
            </a:r>
          </a:p>
          <a:p>
            <a:pPr algn="l" defTabSz="457200">
              <a:lnSpc>
                <a:spcPts val="7200"/>
              </a:lnSpc>
              <a:defRPr b="0" sz="4900">
                <a:solidFill>
                  <a:srgbClr val="000000"/>
                </a:solidFill>
                <a:latin typeface="Monaco"/>
                <a:ea typeface="Monaco"/>
                <a:cs typeface="Monaco"/>
                <a:sym typeface="Monaco"/>
              </a:defRPr>
            </a:pPr>
            <a:r>
              <a:t>  ...</a:t>
            </a:r>
          </a:p>
          <a:p>
            <a:pPr algn="l" defTabSz="457200">
              <a:lnSpc>
                <a:spcPts val="7200"/>
              </a:lnSpc>
              <a:defRPr b="0" sz="4900">
                <a:solidFill>
                  <a:srgbClr val="000000"/>
                </a:solidFill>
                <a:latin typeface="Monaco"/>
                <a:ea typeface="Monaco"/>
                <a:cs typeface="Monaco"/>
                <a:sym typeface="Monaco"/>
              </a:defRPr>
            </a:pPr>
            <a:r>
              <a:t>)</a:t>
            </a:r>
          </a:p>
        </p:txBody>
      </p:sp>
      <p:sp>
        <p:nvSpPr>
          <p:cNvPr id="671" name="https://rstudio.github.io/shinythemes/"/>
          <p:cNvSpPr txBox="1"/>
          <p:nvPr/>
        </p:nvSpPr>
        <p:spPr>
          <a:xfrm>
            <a:off x="3250573" y="4259619"/>
            <a:ext cx="17882854"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https://rstudio.github.io/shinythemes/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Exercise 2G"/>
          <p:cNvSpPr txBox="1"/>
          <p:nvPr>
            <p:ph type="title"/>
          </p:nvPr>
        </p:nvSpPr>
        <p:spPr>
          <a:prstGeom prst="rect">
            <a:avLst/>
          </a:prstGeom>
        </p:spPr>
        <p:txBody>
          <a:bodyPr/>
          <a:lstStyle/>
          <a:p>
            <a:pPr/>
            <a:r>
              <a:t>Exercise 2G</a:t>
            </a:r>
          </a:p>
        </p:txBody>
      </p:sp>
      <p:sp>
        <p:nvSpPr>
          <p:cNvPr id="674" name="exercises/exercise2/      — any working app…"/>
          <p:cNvSpPr txBox="1"/>
          <p:nvPr>
            <p:ph type="body" idx="1"/>
          </p:nvPr>
        </p:nvSpPr>
        <p:spPr>
          <a:prstGeom prst="rect">
            <a:avLst/>
          </a:prstGeom>
        </p:spPr>
        <p:txBody>
          <a:bodyPr anchor="t"/>
          <a:lstStyle/>
          <a:p>
            <a:pPr algn="l" defTabSz="709930">
              <a:defRPr sz="6192"/>
            </a:pPr>
            <a:r>
              <a:t>exercises/exercise2/      — any working app</a:t>
            </a:r>
          </a:p>
          <a:p>
            <a:pPr algn="l" defTabSz="709930">
              <a:defRPr sz="6192"/>
            </a:pPr>
          </a:p>
          <a:p>
            <a:pPr algn="l" defTabSz="709930">
              <a:defRPr sz="6192"/>
            </a:pPr>
            <a:r>
              <a:t>Go to the Shiny themes page: </a:t>
            </a:r>
          </a:p>
          <a:p>
            <a:pPr algn="l" defTabSz="709930">
              <a:defRPr sz="6192"/>
            </a:pPr>
            <a:r>
              <a:t>https://rstudio.github.io/shinythemes/ </a:t>
            </a:r>
          </a:p>
          <a:p>
            <a:pPr algn="l" defTabSz="709930">
              <a:defRPr sz="6192"/>
            </a:pPr>
          </a:p>
          <a:p>
            <a:pPr algn="l" defTabSz="709930">
              <a:defRPr sz="6192"/>
            </a:pPr>
            <a:r>
              <a:t>Find a Shiny theme you like.  </a:t>
            </a:r>
          </a:p>
          <a:p>
            <a:pPr algn="l" defTabSz="709930">
              <a:defRPr sz="6192"/>
            </a:pPr>
            <a:r>
              <a:t>Or, try the themeSelector()</a:t>
            </a:r>
          </a:p>
          <a:p>
            <a:pPr algn="l" defTabSz="709930">
              <a:defRPr sz="6192"/>
            </a:pPr>
          </a:p>
          <a:p>
            <a:pPr algn="l" defTabSz="709930">
              <a:defRPr sz="6192"/>
            </a:pPr>
            <a:r>
              <a:t>Apply it to the app.</a:t>
            </a:r>
          </a:p>
        </p:txBody>
      </p:sp>
      <p:pic>
        <p:nvPicPr>
          <p:cNvPr id="67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6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5"/>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7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678"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681"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3"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684"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85"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86"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687"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690"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691"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692"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695" name="That's It"/>
          <p:cNvSpPr txBox="1"/>
          <p:nvPr>
            <p:ph type="title"/>
          </p:nvPr>
        </p:nvSpPr>
        <p:spPr>
          <a:xfrm>
            <a:off x="1778000" y="1264557"/>
            <a:ext cx="20828000" cy="4648201"/>
          </a:xfrm>
          <a:prstGeom prst="rect">
            <a:avLst/>
          </a:prstGeom>
        </p:spPr>
        <p:txBody>
          <a:bodyPr/>
          <a:lstStyle/>
          <a:p>
            <a:pPr/>
            <a:r>
              <a:t>That's It</a:t>
            </a:r>
          </a:p>
        </p:txBody>
      </p:sp>
      <p:sp>
        <p:nvSpPr>
          <p:cNvPr id="696" name="Questions?"/>
          <p:cNvSpPr txBox="1"/>
          <p:nvPr>
            <p:ph type="body" sz="quarter" idx="1"/>
          </p:nvPr>
        </p:nvSpPr>
        <p:spPr>
          <a:xfrm>
            <a:off x="1778000" y="6039757"/>
            <a:ext cx="20828000" cy="1587501"/>
          </a:xfrm>
          <a:prstGeom prst="rect">
            <a:avLst/>
          </a:prstGeom>
        </p:spPr>
        <p:txBody>
          <a:bodyPr/>
          <a:lstStyle/>
          <a:p>
            <a:pPr/>
            <a:r>
              <a:t>Questions?</a:t>
            </a:r>
          </a:p>
        </p:txBody>
      </p:sp>
      <p:sp>
        <p:nvSpPr>
          <p:cNvPr id="697"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698"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58"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59"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01"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Reactivity"/>
          <p:cNvSpPr txBox="1"/>
          <p:nvPr>
            <p:ph type="title"/>
          </p:nvPr>
        </p:nvSpPr>
        <p:spPr>
          <a:prstGeom prst="rect">
            <a:avLst/>
          </a:prstGeom>
        </p:spPr>
        <p:txBody>
          <a:bodyPr/>
          <a:lstStyle/>
          <a:p>
            <a:pPr/>
            <a:r>
              <a:t>Reactivity</a:t>
            </a:r>
          </a:p>
        </p:txBody>
      </p:sp>
      <p:sp>
        <p:nvSpPr>
          <p:cNvPr id="704"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6"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07"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8"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07"/>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3"/>
      <p:bldP build="whole" bldLvl="1" animBg="1" rev="0" advAuto="0" spid="707" grpId="1"/>
      <p:bldP build="whole" bldLvl="1" animBg="1" rev="0" advAuto="0" spid="707" grpId="2"/>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13"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14"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715"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718" name="Group"/>
          <p:cNvGrpSpPr/>
          <p:nvPr/>
        </p:nvGrpSpPr>
        <p:grpSpPr>
          <a:xfrm>
            <a:off x="5596656" y="4094548"/>
            <a:ext cx="2931005" cy="4171099"/>
            <a:chOff x="0" y="0"/>
            <a:chExt cx="2931004" cy="4171098"/>
          </a:xfrm>
        </p:grpSpPr>
        <p:pic>
          <p:nvPicPr>
            <p:cNvPr id="716"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717"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719"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720"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724" name="Group"/>
          <p:cNvGrpSpPr/>
          <p:nvPr/>
        </p:nvGrpSpPr>
        <p:grpSpPr>
          <a:xfrm>
            <a:off x="15538950" y="274279"/>
            <a:ext cx="7864938" cy="4873668"/>
            <a:chOff x="0" y="0"/>
            <a:chExt cx="7864937" cy="4873666"/>
          </a:xfrm>
        </p:grpSpPr>
        <p:pic>
          <p:nvPicPr>
            <p:cNvPr id="721"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722"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723"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727" name="Group"/>
          <p:cNvGrpSpPr/>
          <p:nvPr/>
        </p:nvGrpSpPr>
        <p:grpSpPr>
          <a:xfrm>
            <a:off x="10636439" y="3744067"/>
            <a:ext cx="6087921" cy="4274205"/>
            <a:chOff x="0" y="0"/>
            <a:chExt cx="6087919" cy="4274204"/>
          </a:xfrm>
        </p:grpSpPr>
        <p:sp>
          <p:nvSpPr>
            <p:cNvPr id="725"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726"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2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72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 grpId="4"/>
      <p:bldP build="whole" bldLvl="1" animBg="1" rev="0" advAuto="0" spid="713" grpId="3"/>
      <p:bldP build="whole" bldLvl="1" animBg="1" rev="0" advAuto="0" spid="712" grpId="1"/>
      <p:bldP build="whole" bldLvl="1" animBg="1" rev="0" advAuto="0" spid="727" grpId="5"/>
      <p:bldP build="whole" bldLvl="1" animBg="1" rev="0" advAuto="0" spid="719" grpId="2"/>
      <p:bldP build="whole" bldLvl="1" animBg="1" rev="0" advAuto="0" spid="718" grpId="6"/>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32"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33"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734"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737" name="Group"/>
          <p:cNvGrpSpPr/>
          <p:nvPr/>
        </p:nvGrpSpPr>
        <p:grpSpPr>
          <a:xfrm>
            <a:off x="5596656" y="4094548"/>
            <a:ext cx="2931005" cy="4171099"/>
            <a:chOff x="0" y="0"/>
            <a:chExt cx="2931004" cy="4171098"/>
          </a:xfrm>
        </p:grpSpPr>
        <p:pic>
          <p:nvPicPr>
            <p:cNvPr id="735"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736"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738"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742" name="Group"/>
          <p:cNvGrpSpPr/>
          <p:nvPr/>
        </p:nvGrpSpPr>
        <p:grpSpPr>
          <a:xfrm>
            <a:off x="15538950" y="274279"/>
            <a:ext cx="7864938" cy="4873668"/>
            <a:chOff x="0" y="0"/>
            <a:chExt cx="7864937" cy="4873666"/>
          </a:xfrm>
        </p:grpSpPr>
        <p:pic>
          <p:nvPicPr>
            <p:cNvPr id="739"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740"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741"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743"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746" name="Group"/>
          <p:cNvGrpSpPr/>
          <p:nvPr/>
        </p:nvGrpSpPr>
        <p:grpSpPr>
          <a:xfrm>
            <a:off x="17092147" y="4440444"/>
            <a:ext cx="6502961" cy="3821979"/>
            <a:chOff x="0" y="0"/>
            <a:chExt cx="6502959" cy="3821977"/>
          </a:xfrm>
        </p:grpSpPr>
        <p:sp>
          <p:nvSpPr>
            <p:cNvPr id="744"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745"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747"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750" name="Group"/>
          <p:cNvGrpSpPr/>
          <p:nvPr/>
        </p:nvGrpSpPr>
        <p:grpSpPr>
          <a:xfrm>
            <a:off x="5596656" y="4094548"/>
            <a:ext cx="2931005" cy="4171099"/>
            <a:chOff x="0" y="0"/>
            <a:chExt cx="2931004" cy="4171098"/>
          </a:xfrm>
        </p:grpSpPr>
        <p:pic>
          <p:nvPicPr>
            <p:cNvPr id="748"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749"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738"/>
                                        </p:tgtEl>
                                      </p:cBhvr>
                                    </p:animEffect>
                                    <p:set>
                                      <p:cBhvr>
                                        <p:cTn id="7" fill="hold">
                                          <p:stCondLst>
                                            <p:cond delay="999"/>
                                          </p:stCondLst>
                                        </p:cTn>
                                        <p:tgtEl>
                                          <p:spTgt spid="738"/>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7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737"/>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737"/>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7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746"/>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7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7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 grpId="1"/>
      <p:bldP build="whole" bldLvl="1" animBg="1" rev="0" advAuto="0" spid="743" grpId="2"/>
      <p:bldP build="whole" bldLvl="1" animBg="1" rev="0" advAuto="0" spid="747" grpId="7"/>
      <p:bldP build="whole" bldLvl="1" animBg="1" rev="0" advAuto="0" spid="746" grpId="5"/>
      <p:bldP build="whole" bldLvl="1" animBg="1" rev="0" advAuto="0" spid="746" grpId="6"/>
      <p:bldP build="whole" bldLvl="1" animBg="1" rev="0" advAuto="0" spid="750" grpId="8"/>
      <p:bldP build="whole" bldLvl="1" animBg="1" rev="0" advAuto="0" spid="737" grpId="4"/>
    </p:bldLst>
  </p:timing>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753"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754"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755"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6"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7"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758"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759"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760"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5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7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7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75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756"/>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7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7" grpId="3"/>
      <p:bldP build="whole" bldLvl="1" animBg="1" rev="0" advAuto="0" spid="758" grpId="7"/>
      <p:bldP build="whole" bldLvl="1" animBg="1" rev="0" advAuto="0" spid="760" grpId="8"/>
      <p:bldP build="whole" bldLvl="1" animBg="1" rev="0" advAuto="0" spid="753" grpId="1"/>
      <p:bldP build="whole" bldLvl="1" animBg="1" rev="0" advAuto="0" spid="759" grpId="4"/>
      <p:bldP build="whole" bldLvl="1" animBg="1" rev="0" advAuto="0" spid="756" grpId="6"/>
      <p:bldP build="whole" bldLvl="1" animBg="1" rev="0" advAuto="0" spid="755" grpId="2"/>
      <p:bldP build="whole" bldLvl="1" animBg="1" rev="0" advAuto="0" spid="754" grpId="5"/>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765"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766"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767"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8"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9"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770"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775"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776"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777"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78"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79"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780"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785"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ools for Your Colleagues"/>
          <p:cNvSpPr txBox="1"/>
          <p:nvPr>
            <p:ph type="title"/>
          </p:nvPr>
        </p:nvSpPr>
        <p:spPr>
          <a:prstGeom prst="rect">
            <a:avLst/>
          </a:prstGeom>
        </p:spPr>
        <p:txBody>
          <a:bodyPr/>
          <a:lstStyle>
            <a:lvl1pPr defTabSz="742950">
              <a:defRPr sz="12600"/>
            </a:lvl1pPr>
          </a:lstStyle>
          <a:p>
            <a:pPr/>
            <a:r>
              <a:t>Tools for Your Colleagues</a:t>
            </a:r>
          </a:p>
        </p:txBody>
      </p:sp>
      <p:sp>
        <p:nvSpPr>
          <p:cNvPr id="162"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3"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7"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Verifying Input"/>
          <p:cNvSpPr txBox="1"/>
          <p:nvPr>
            <p:ph type="title"/>
          </p:nvPr>
        </p:nvSpPr>
        <p:spPr>
          <a:prstGeom prst="rect">
            <a:avLst/>
          </a:prstGeom>
        </p:spPr>
        <p:txBody>
          <a:bodyPr/>
          <a:lstStyle>
            <a:lvl1pPr defTabSz="742950">
              <a:defRPr sz="12600"/>
            </a:lvl1pPr>
          </a:lstStyle>
          <a:p>
            <a:pPr/>
            <a:r>
              <a:t>Verifying Input</a:t>
            </a:r>
          </a:p>
        </p:txBody>
      </p:sp>
      <p:sp>
        <p:nvSpPr>
          <p:cNvPr id="790"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9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79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79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79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90" grpId="1"/>
    </p:bld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Verifying Input"/>
          <p:cNvSpPr txBox="1"/>
          <p:nvPr>
            <p:ph type="title"/>
          </p:nvPr>
        </p:nvSpPr>
        <p:spPr>
          <a:prstGeom prst="rect">
            <a:avLst/>
          </a:prstGeom>
        </p:spPr>
        <p:txBody>
          <a:bodyPr/>
          <a:lstStyle>
            <a:lvl1pPr defTabSz="742950">
              <a:defRPr sz="12600"/>
            </a:lvl1pPr>
          </a:lstStyle>
          <a:p>
            <a:pPr/>
            <a:r>
              <a:t>Verifying Input</a:t>
            </a:r>
          </a:p>
        </p:txBody>
      </p:sp>
      <p:sp>
        <p:nvSpPr>
          <p:cNvPr id="793"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Verifying Input"/>
          <p:cNvSpPr txBox="1"/>
          <p:nvPr>
            <p:ph type="title"/>
          </p:nvPr>
        </p:nvSpPr>
        <p:spPr>
          <a:prstGeom prst="rect">
            <a:avLst/>
          </a:prstGeom>
        </p:spPr>
        <p:txBody>
          <a:bodyPr/>
          <a:lstStyle>
            <a:lvl1pPr defTabSz="742950">
              <a:defRPr sz="12600"/>
            </a:lvl1pPr>
          </a:lstStyle>
          <a:p>
            <a:pPr/>
            <a:r>
              <a:t>Verifying Input</a:t>
            </a:r>
          </a:p>
        </p:txBody>
      </p:sp>
      <p:sp>
        <p:nvSpPr>
          <p:cNvPr id="796"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Verifying Input"/>
          <p:cNvSpPr txBox="1"/>
          <p:nvPr>
            <p:ph type="title"/>
          </p:nvPr>
        </p:nvSpPr>
        <p:spPr>
          <a:prstGeom prst="rect">
            <a:avLst/>
          </a:prstGeom>
        </p:spPr>
        <p:txBody>
          <a:bodyPr/>
          <a:lstStyle>
            <a:lvl1pPr defTabSz="742950">
              <a:defRPr sz="12600"/>
            </a:lvl1pPr>
          </a:lstStyle>
          <a:p>
            <a:pPr/>
            <a:r>
              <a:t>Verifying Input</a:t>
            </a:r>
          </a:p>
        </p:txBody>
      </p:sp>
      <p:sp>
        <p:nvSpPr>
          <p:cNvPr id="799"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Verifying Input"/>
          <p:cNvSpPr txBox="1"/>
          <p:nvPr>
            <p:ph type="title"/>
          </p:nvPr>
        </p:nvSpPr>
        <p:spPr>
          <a:prstGeom prst="rect">
            <a:avLst/>
          </a:prstGeom>
        </p:spPr>
        <p:txBody>
          <a:bodyPr/>
          <a:lstStyle>
            <a:lvl1pPr defTabSz="742950">
              <a:defRPr sz="12600"/>
            </a:lvl1pPr>
          </a:lstStyle>
          <a:p>
            <a:pPr/>
            <a:r>
              <a:t>Verifying Input</a:t>
            </a:r>
          </a:p>
        </p:txBody>
      </p:sp>
      <p:sp>
        <p:nvSpPr>
          <p:cNvPr id="802"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Verifying Input"/>
          <p:cNvSpPr txBox="1"/>
          <p:nvPr>
            <p:ph type="title"/>
          </p:nvPr>
        </p:nvSpPr>
        <p:spPr>
          <a:prstGeom prst="rect">
            <a:avLst/>
          </a:prstGeom>
        </p:spPr>
        <p:txBody>
          <a:bodyPr/>
          <a:lstStyle>
            <a:lvl1pPr defTabSz="742950">
              <a:defRPr sz="12600"/>
            </a:lvl1pPr>
          </a:lstStyle>
          <a:p>
            <a:pPr/>
            <a:r>
              <a:t>Verifying Input</a:t>
            </a:r>
          </a:p>
        </p:txBody>
      </p:sp>
      <p:sp>
        <p:nvSpPr>
          <p:cNvPr id="805"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Exercise 3A &amp; B"/>
          <p:cNvSpPr txBox="1"/>
          <p:nvPr>
            <p:ph type="title"/>
          </p:nvPr>
        </p:nvSpPr>
        <p:spPr>
          <a:prstGeom prst="rect">
            <a:avLst/>
          </a:prstGeom>
        </p:spPr>
        <p:txBody>
          <a:bodyPr/>
          <a:lstStyle/>
          <a:p>
            <a:pPr/>
            <a:r>
              <a:t>Exercise 3A &amp; B</a:t>
            </a:r>
          </a:p>
        </p:txBody>
      </p:sp>
      <p:sp>
        <p:nvSpPr>
          <p:cNvPr id="808"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09"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0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09"/>
                </p:tgtEl>
              </p:cMediaNode>
            </p:video>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Challenge Exercise 2D"/>
          <p:cNvSpPr txBox="1"/>
          <p:nvPr>
            <p:ph type="title"/>
          </p:nvPr>
        </p:nvSpPr>
        <p:spPr>
          <a:prstGeom prst="rect">
            <a:avLst/>
          </a:prstGeom>
        </p:spPr>
        <p:txBody>
          <a:bodyPr/>
          <a:lstStyle/>
          <a:p>
            <a:pPr/>
            <a:r>
              <a:t>Challenge Exercise 2D</a:t>
            </a:r>
          </a:p>
        </p:txBody>
      </p:sp>
      <p:sp>
        <p:nvSpPr>
          <p:cNvPr id="814"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81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1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15"/>
                </p:tgtEl>
              </p:cMediaNode>
            </p:video>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aching"/>
          <p:cNvSpPr txBox="1"/>
          <p:nvPr>
            <p:ph type="title"/>
          </p:nvPr>
        </p:nvSpPr>
        <p:spPr>
          <a:prstGeom prst="rect">
            <a:avLst/>
          </a:prstGeom>
        </p:spPr>
        <p:txBody>
          <a:bodyPr/>
          <a:lstStyle>
            <a:lvl1pPr defTabSz="742950">
              <a:defRPr sz="12600"/>
            </a:lvl1pPr>
          </a:lstStyle>
          <a:p>
            <a:pPr/>
            <a:r>
              <a:t>Teaching</a:t>
            </a:r>
          </a:p>
        </p:txBody>
      </p:sp>
      <p:sp>
        <p:nvSpPr>
          <p:cNvPr id="166"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67"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82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823"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824"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21"/>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822"/>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823"/>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82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821"/>
                </p:tgtEl>
              </p:cMediaNode>
            </p:video>
            <p:video fullScrn="0">
              <p:cMediaNode mute="0" showWhenStopped="1" numSld="1" vol="100000">
                <p:cTn id="20" fill="hold" display="0">
                  <p:stCondLst>
                    <p:cond delay="indefinite"/>
                  </p:stCondLst>
                </p:cTn>
                <p:tgtEl>
                  <p:spTgt spid="822"/>
                </p:tgtEl>
              </p:cMediaNode>
            </p:video>
            <p:video fullScrn="0">
              <p:cMediaNode mute="0" showWhenStopped="1" numSld="1" vol="100000">
                <p:cTn id="21" fill="hold" display="0">
                  <p:stCondLst>
                    <p:cond delay="indefinite"/>
                  </p:stCondLst>
                </p:cTn>
                <p:tgtEl>
                  <p:spTgt spid="824"/>
                </p:tgtEl>
              </p:cMediaNode>
            </p:video>
            <p:video fullScrn="0">
              <p:cMediaNode mute="0" showWhenStopped="1" numSld="1" vol="100000">
                <p:cTn id="22" fill="hold" display="0">
                  <p:stCondLst>
                    <p:cond delay="indefinite"/>
                  </p:stCondLst>
                </p:cTn>
                <p:tgtEl>
                  <p:spTgt spid="82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un"/>
          <p:cNvSpPr txBox="1"/>
          <p:nvPr>
            <p:ph type="title"/>
          </p:nvPr>
        </p:nvSpPr>
        <p:spPr>
          <a:prstGeom prst="rect">
            <a:avLst/>
          </a:prstGeom>
        </p:spPr>
        <p:txBody>
          <a:bodyPr/>
          <a:lstStyle>
            <a:lvl1pPr defTabSz="742950">
              <a:defRPr sz="12600"/>
            </a:lvl1pPr>
          </a:lstStyle>
          <a:p>
            <a:pPr/>
            <a:r>
              <a:t>Fun</a:t>
            </a:r>
          </a:p>
        </p:txBody>
      </p:sp>
      <p:sp>
        <p:nvSpPr>
          <p:cNvPr id="170"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1"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mo"/>
          <p:cNvSpPr txBox="1"/>
          <p:nvPr>
            <p:ph type="title"/>
          </p:nvPr>
        </p:nvSpPr>
        <p:spPr>
          <a:prstGeom prst="rect">
            <a:avLst/>
          </a:prstGeom>
        </p:spPr>
        <p:txBody>
          <a:bodyPr/>
          <a:lstStyle/>
          <a:p>
            <a:pPr/>
            <a:r>
              <a:t>Demo</a:t>
            </a:r>
          </a:p>
        </p:txBody>
      </p:sp>
      <p:sp>
        <p:nvSpPr>
          <p:cNvPr id="174"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77"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Exercise 1A"/>
          <p:cNvSpPr txBox="1"/>
          <p:nvPr>
            <p:ph type="title"/>
          </p:nvPr>
        </p:nvSpPr>
        <p:spPr>
          <a:prstGeom prst="rect">
            <a:avLst/>
          </a:prstGeom>
        </p:spPr>
        <p:txBody>
          <a:bodyPr/>
          <a:lstStyle/>
          <a:p>
            <a:pPr/>
            <a:r>
              <a:t>Exercise 1A</a:t>
            </a:r>
          </a:p>
        </p:txBody>
      </p:sp>
      <p:sp>
        <p:nvSpPr>
          <p:cNvPr id="180" name="Create a new Shiny app…"/>
          <p:cNvSpPr txBox="1"/>
          <p:nvPr>
            <p:ph type="body" idx="1"/>
          </p:nvPr>
        </p:nvSpPr>
        <p:spPr>
          <a:xfrm>
            <a:off x="1778000" y="2735213"/>
            <a:ext cx="20828000" cy="10151593"/>
          </a:xfrm>
          <a:prstGeom prst="rect">
            <a:avLst/>
          </a:prstGeom>
        </p:spPr>
        <p:txBody>
          <a:bodyPr/>
          <a:lstStyle/>
          <a:p>
            <a:pPr marL="800099" indent="-800099" algn="l" defTabSz="693419">
              <a:buSzPct val="125000"/>
              <a:buChar char="•"/>
              <a:defRPr sz="6048"/>
            </a:pPr>
            <a:r>
              <a:t>Create a new Shiny app</a:t>
            </a:r>
          </a:p>
          <a:p>
            <a:pPr marL="800099" indent="-800099" algn="l" defTabSz="693419">
              <a:buSzPct val="125000"/>
              <a:buChar char="•"/>
              <a:defRPr sz="6048"/>
            </a:pPr>
            <a:r>
              <a:t>File &gt; New File &gt; Shiny web app</a:t>
            </a:r>
          </a:p>
          <a:p>
            <a:pPr marL="800099" indent="-800099" algn="l" defTabSz="693419">
              <a:buSzPct val="125000"/>
              <a:buChar char="•"/>
              <a:defRPr sz="6048"/>
            </a:pPr>
            <a:r>
              <a:t>Application Type: Single file</a:t>
            </a:r>
          </a:p>
          <a:p>
            <a:pPr marL="800099" indent="-800099" algn="l" defTabSz="693419">
              <a:buSzPct val="125000"/>
              <a:buChar char="•"/>
              <a:defRPr sz="6048"/>
            </a:pPr>
            <a:r>
              <a:t>Name: exercise1</a:t>
            </a:r>
          </a:p>
          <a:p>
            <a:pPr marL="800099" indent="-800099" algn="l" defTabSz="693419">
              <a:buSzPct val="125000"/>
              <a:buChar char="•"/>
              <a:defRPr sz="6048"/>
            </a:pPr>
            <a:r>
              <a:t>Run App</a:t>
            </a:r>
          </a:p>
          <a:p>
            <a:pPr algn="l" defTabSz="693419">
              <a:defRPr sz="6048"/>
            </a:pPr>
          </a:p>
          <a:p>
            <a:pPr algn="l" defTabSz="693419">
              <a:defRPr sz="6048"/>
            </a:pPr>
            <a:r>
              <a:rPr>
                <a:solidFill>
                  <a:schemeClr val="accent6">
                    <a:hueOff val="-119728"/>
                    <a:satOff val="5580"/>
                    <a:lumOff val="-12961"/>
                  </a:schemeClr>
                </a:solidFill>
              </a:rPr>
              <a:t>BONUS</a:t>
            </a:r>
            <a:r>
              <a:t> </a:t>
            </a:r>
          </a:p>
          <a:p>
            <a:pPr algn="l" defTabSz="693419">
              <a:defRPr sz="6048"/>
            </a:pPr>
            <a:r>
              <a:t>Change the x axis label and title on the plot</a:t>
            </a:r>
          </a:p>
          <a:p>
            <a:pPr marL="800099" indent="-800099" algn="l" defTabSz="693419">
              <a:buSzPct val="50000"/>
              <a:buChar char="•"/>
              <a:defRPr sz="6048">
                <a:latin typeface="Monaco"/>
                <a:ea typeface="Monaco"/>
                <a:cs typeface="Monaco"/>
                <a:sym typeface="Monaco"/>
              </a:defRPr>
            </a:pPr>
            <a:r>
              <a:t>x="Minutes between Eruptions"</a:t>
            </a:r>
          </a:p>
          <a:p>
            <a:pPr marL="800099" indent="-800099" algn="l" defTabSz="693419">
              <a:buSzPct val="50000"/>
              <a:buChar char="•"/>
              <a:defRPr sz="6048">
                <a:latin typeface="Monaco"/>
                <a:ea typeface="Monaco"/>
                <a:cs typeface="Monaco"/>
                <a:sym typeface="Monaco"/>
              </a:defRPr>
            </a:pPr>
            <a:r>
              <a:t>main="Waiting Time Distribution"</a:t>
            </a:r>
          </a:p>
        </p:txBody>
      </p:sp>
      <p:pic>
        <p:nvPicPr>
          <p:cNvPr id="18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84"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89"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2"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2"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0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2" name="Shiny Application Structure"/>
          <p:cNvSpPr txBox="1"/>
          <p:nvPr>
            <p:ph type="body" idx="14"/>
          </p:nvPr>
        </p:nvSpPr>
        <p:spPr>
          <a:prstGeom prst="rect">
            <a:avLst/>
          </a:prstGeom>
        </p:spPr>
        <p:txBody>
          <a:bodyPr/>
          <a:lstStyle/>
          <a:p>
            <a:pPr/>
            <a:r>
              <a:t>Shiny Application Structure</a:t>
            </a:r>
          </a:p>
        </p:txBody>
      </p:sp>
      <p:sp>
        <p:nvSpPr>
          <p:cNvPr id="213"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14"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15"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0"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1"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2"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3"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28"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29"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0"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1"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2"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3"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34"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39"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0"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1"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2"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3"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44"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46"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47"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xfrm>
            <a:off x="3071229" y="1504949"/>
            <a:ext cx="17898096" cy="12192001"/>
          </a:xfrm>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r>
              <a:t>Frank Elavsky</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7"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8"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59"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2"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3"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4"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5"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2"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3"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4"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5"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7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2"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3"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0"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1"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2"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3"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94"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2"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Exercise 1B"/>
          <p:cNvSpPr txBox="1"/>
          <p:nvPr>
            <p:ph type="title"/>
          </p:nvPr>
        </p:nvSpPr>
        <p:spPr>
          <a:prstGeom prst="rect">
            <a:avLst/>
          </a:prstGeom>
        </p:spPr>
        <p:txBody>
          <a:bodyPr/>
          <a:lstStyle/>
          <a:p>
            <a:pPr/>
            <a:r>
              <a:t>Exercise 1B</a:t>
            </a:r>
          </a:p>
        </p:txBody>
      </p:sp>
      <p:sp>
        <p:nvSpPr>
          <p:cNvPr id="305" name="Using the app you created in the first exercise:…"/>
          <p:cNvSpPr txBox="1"/>
          <p:nvPr>
            <p:ph type="body" idx="1"/>
          </p:nvPr>
        </p:nvSpPr>
        <p:spPr>
          <a:xfrm>
            <a:off x="1778000" y="3363638"/>
            <a:ext cx="20828000" cy="9544045"/>
          </a:xfrm>
          <a:prstGeom prst="rect">
            <a:avLst/>
          </a:prstGeom>
        </p:spPr>
        <p:txBody>
          <a:bodyPr/>
          <a:lstStyle/>
          <a:p>
            <a:pPr algn="l" defTabSz="693419">
              <a:spcBef>
                <a:spcPts val="2500"/>
              </a:spcBef>
              <a:defRPr sz="6048"/>
            </a:pPr>
            <a:r>
              <a:t>Using the app you created in the first exercise:</a:t>
            </a:r>
          </a:p>
          <a:p>
            <a:pPr algn="l" defTabSz="693419">
              <a:defRPr sz="6048"/>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768095" algn="l" defTabSz="693419">
              <a:spcBef>
                <a:spcPts val="2500"/>
              </a:spcBef>
              <a:defRPr sz="6048"/>
            </a:pPr>
            <a:r>
              <a:t>&gt; Run app to see changes</a:t>
            </a:r>
          </a:p>
          <a:p>
            <a:pPr algn="l" defTabSz="693419">
              <a:defRPr sz="6048"/>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768095" algn="l" defTabSz="693419">
              <a:spcBef>
                <a:spcPts val="2500"/>
              </a:spcBef>
              <a:defRPr sz="6048"/>
            </a:pPr>
            <a:r>
              <a:t>&gt; Run/Reload app to see changes</a:t>
            </a:r>
          </a:p>
          <a:p>
            <a:pPr algn="l" defTabSz="693419">
              <a:defRPr sz="6048"/>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768095" algn="l" defTabSz="693419">
              <a:defRPr sz="6048"/>
            </a:pPr>
            <a:r>
              <a:t>insert a </a:t>
            </a:r>
            <a:r>
              <a:rPr>
                <a:latin typeface="Monaco"/>
                <a:ea typeface="Monaco"/>
                <a:cs typeface="Monaco"/>
                <a:sym typeface="Monaco"/>
              </a:rPr>
              <a:t>headerPanel("The Plot")</a:t>
            </a:r>
          </a:p>
          <a:p>
            <a:pPr lvl="4" indent="768095" algn="l" defTabSz="693419">
              <a:defRPr sz="6048"/>
            </a:pPr>
            <a:r>
              <a:t>&gt; Run/Reload app to see changes</a:t>
            </a:r>
          </a:p>
        </p:txBody>
      </p:sp>
      <p:pic>
        <p:nvPicPr>
          <p:cNvPr id="30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0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15"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19" name="Group"/>
          <p:cNvGrpSpPr/>
          <p:nvPr/>
        </p:nvGrpSpPr>
        <p:grpSpPr>
          <a:xfrm>
            <a:off x="9129278" y="2937829"/>
            <a:ext cx="13500419" cy="2176382"/>
            <a:chOff x="0" y="0"/>
            <a:chExt cx="13500417" cy="2176380"/>
          </a:xfrm>
        </p:grpSpPr>
        <p:sp>
          <p:nvSpPr>
            <p:cNvPr id="316"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17"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18"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2"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25"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26"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27"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P build="whole" bldLvl="1" animBg="1" rev="0" advAuto="0" spid="327"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0"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33"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37" name="Group"/>
          <p:cNvGrpSpPr/>
          <p:nvPr/>
        </p:nvGrpSpPr>
        <p:grpSpPr>
          <a:xfrm>
            <a:off x="342042" y="9226340"/>
            <a:ext cx="12358427" cy="4288243"/>
            <a:chOff x="0" y="0"/>
            <a:chExt cx="12358426" cy="4288241"/>
          </a:xfrm>
        </p:grpSpPr>
        <p:sp>
          <p:nvSpPr>
            <p:cNvPr id="334"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35"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36"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7"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1"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42"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45"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46"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4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1"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2"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Exercise 1C"/>
          <p:cNvSpPr txBox="1"/>
          <p:nvPr>
            <p:ph type="title"/>
          </p:nvPr>
        </p:nvSpPr>
        <p:spPr>
          <a:prstGeom prst="rect">
            <a:avLst/>
          </a:prstGeom>
        </p:spPr>
        <p:txBody>
          <a:bodyPr/>
          <a:lstStyle/>
          <a:p>
            <a:pPr/>
            <a:r>
              <a:t>Exercise 1C</a:t>
            </a:r>
          </a:p>
        </p:txBody>
      </p:sp>
      <p:sp>
        <p:nvSpPr>
          <p:cNvPr id="358"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61340">
              <a:spcBef>
                <a:spcPts val="2000"/>
              </a:spcBef>
              <a:defRPr sz="4828"/>
            </a:pPr>
            <a:r>
              <a:t>Create a new Shiny app, as you did in Exercise 1A (or work from the previous file)</a:t>
            </a:r>
          </a:p>
          <a:p>
            <a:pPr algn="l" defTabSz="561340">
              <a:defRPr sz="4828"/>
            </a:pPr>
          </a:p>
          <a:p>
            <a:pPr algn="l" defTabSz="561340">
              <a:spcBef>
                <a:spcPts val="1800"/>
              </a:spcBef>
              <a:defRPr sz="4828"/>
            </a:pPr>
            <a:r>
              <a:t>To the </a:t>
            </a:r>
            <a:r>
              <a:rPr>
                <a:latin typeface="Monaco"/>
                <a:ea typeface="Monaco"/>
                <a:cs typeface="Monaco"/>
                <a:sym typeface="Monaco"/>
              </a:rPr>
              <a:t>sidebarPanel</a:t>
            </a:r>
            <a:r>
              <a:t>, add a </a:t>
            </a:r>
            <a:r>
              <a:rPr>
                <a:latin typeface="Monaco"/>
                <a:ea typeface="Monaco"/>
                <a:cs typeface="Monaco"/>
                <a:sym typeface="Monaco"/>
              </a:rPr>
              <a:t>radioButtons</a:t>
            </a:r>
            <a:r>
              <a:t> input with </a:t>
            </a:r>
          </a:p>
          <a:p>
            <a:pPr marL="638704" indent="-638704" algn="l" defTabSz="561340">
              <a:spcBef>
                <a:spcPts val="1800"/>
              </a:spcBef>
              <a:buSzPct val="100000"/>
              <a:buChar char="•"/>
              <a:defRPr sz="4828">
                <a:latin typeface="Monaco"/>
                <a:ea typeface="Monaco"/>
                <a:cs typeface="Monaco"/>
                <a:sym typeface="Monaco"/>
              </a:defRPr>
            </a:pPr>
            <a:r>
              <a:t>inputId="color"</a:t>
            </a:r>
          </a:p>
          <a:p>
            <a:pPr marL="638704" indent="-638704" algn="l" defTabSz="561340">
              <a:spcBef>
                <a:spcPts val="1800"/>
              </a:spcBef>
              <a:buSzPct val="100000"/>
              <a:buChar char="•"/>
              <a:defRPr sz="4828">
                <a:latin typeface="Monaco"/>
                <a:ea typeface="Monaco"/>
                <a:cs typeface="Monaco"/>
                <a:sym typeface="Monaco"/>
              </a:defRPr>
            </a:pPr>
            <a:r>
              <a:t>label="Color"</a:t>
            </a:r>
          </a:p>
          <a:p>
            <a:pPr marL="638704" indent="-638704" algn="l" defTabSz="561340">
              <a:spcBef>
                <a:spcPts val="1800"/>
              </a:spcBef>
              <a:buSzPct val="100000"/>
              <a:buChar char="•"/>
              <a:defRPr sz="4828">
                <a:latin typeface="Monaco"/>
                <a:ea typeface="Monaco"/>
                <a:cs typeface="Monaco"/>
                <a:sym typeface="Monaco"/>
              </a:defRPr>
            </a:pPr>
            <a:r>
              <a:t>choices=c("red","blue","green")</a:t>
            </a:r>
          </a:p>
          <a:p>
            <a:pPr algn="l" defTabSz="561340">
              <a:defRPr sz="4828"/>
            </a:pPr>
            <a:endParaRPr>
              <a:latin typeface="Monaco"/>
              <a:ea typeface="Monaco"/>
              <a:cs typeface="Monaco"/>
              <a:sym typeface="Monaco"/>
            </a:endParaRPr>
          </a:p>
          <a:p>
            <a:pPr algn="l" defTabSz="561340">
              <a:spcBef>
                <a:spcPts val="1800"/>
              </a:spcBef>
              <a:defRPr sz="4828"/>
            </a:pPr>
            <a:r>
              <a:t>Run the app to make sure there aren't an errors.  The radio input won't have an effect yet though.</a:t>
            </a:r>
          </a:p>
        </p:txBody>
      </p:sp>
      <p:pic>
        <p:nvPicPr>
          <p:cNvPr id="35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35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59"/>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6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66"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69"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7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78"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383" name="Group"/>
          <p:cNvGrpSpPr/>
          <p:nvPr/>
        </p:nvGrpSpPr>
        <p:grpSpPr>
          <a:xfrm>
            <a:off x="6868761" y="3192336"/>
            <a:ext cx="9887290" cy="8391329"/>
            <a:chOff x="0" y="0"/>
            <a:chExt cx="9887288" cy="8391328"/>
          </a:xfrm>
        </p:grpSpPr>
        <p:sp>
          <p:nvSpPr>
            <p:cNvPr id="381"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82"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8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87"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88"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89"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9" grpId="2"/>
      <p:bldP build="whole" bldLvl="1" animBg="1" rev="0" advAuto="0" spid="388"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4"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5"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1"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4"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5"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0" name="Line"/>
          <p:cNvSpPr/>
          <p:nvPr/>
        </p:nvSpPr>
        <p:spPr>
          <a:xfrm flipV="1">
            <a:off x="5895808" y="3170134"/>
            <a:ext cx="5786084" cy="535031"/>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1" name="Oval"/>
          <p:cNvSpPr/>
          <p:nvPr/>
        </p:nvSpPr>
        <p:spPr>
          <a:xfrm>
            <a:off x="11126793" y="2047464"/>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2" name="Oval"/>
          <p:cNvSpPr/>
          <p:nvPr/>
        </p:nvSpPr>
        <p:spPr>
          <a:xfrm>
            <a:off x="3079867" y="3541003"/>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8"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9"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0"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1"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35" name="Group"/>
          <p:cNvGrpSpPr/>
          <p:nvPr/>
        </p:nvGrpSpPr>
        <p:grpSpPr>
          <a:xfrm>
            <a:off x="5868921" y="2705427"/>
            <a:ext cx="11657409" cy="8457452"/>
            <a:chOff x="0" y="0"/>
            <a:chExt cx="11657407" cy="8457450"/>
          </a:xfrm>
        </p:grpSpPr>
        <p:sp>
          <p:nvSpPr>
            <p:cNvPr id="432"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3"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4"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439" name="Group"/>
          <p:cNvGrpSpPr/>
          <p:nvPr/>
        </p:nvGrpSpPr>
        <p:grpSpPr>
          <a:xfrm>
            <a:off x="1499275" y="4485925"/>
            <a:ext cx="8244772" cy="5297527"/>
            <a:chOff x="0" y="0"/>
            <a:chExt cx="8244770" cy="5297526"/>
          </a:xfrm>
        </p:grpSpPr>
        <p:sp>
          <p:nvSpPr>
            <p:cNvPr id="436"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7"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8"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5" grpId="1"/>
      <p:bldP build="whole" bldLvl="1" animBg="1" rev="0" advAuto="0" spid="439"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Exercise 1D"/>
          <p:cNvSpPr txBox="1"/>
          <p:nvPr>
            <p:ph type="title"/>
          </p:nvPr>
        </p:nvSpPr>
        <p:spPr>
          <a:prstGeom prst="rect">
            <a:avLst/>
          </a:prstGeom>
        </p:spPr>
        <p:txBody>
          <a:bodyPr/>
          <a:lstStyle/>
          <a:p>
            <a:pPr/>
            <a:r>
              <a:t>Exercise 1D</a:t>
            </a:r>
          </a:p>
        </p:txBody>
      </p:sp>
      <p:sp>
        <p:nvSpPr>
          <p:cNvPr id="442" name="Using the app you created in Exercise 1C (with the color radioButtons):…"/>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4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4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43"/>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5"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col = </a:t>
            </a:r>
            <a:r>
              <a:t>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4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50"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5"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0"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3"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Exercise 2A &amp; B"/>
          <p:cNvSpPr txBox="1"/>
          <p:nvPr>
            <p:ph type="title"/>
          </p:nvPr>
        </p:nvSpPr>
        <p:spPr>
          <a:prstGeom prst="rect">
            <a:avLst/>
          </a:prstGeom>
        </p:spPr>
        <p:txBody>
          <a:bodyPr/>
          <a:lstStyle/>
          <a:p>
            <a:pPr/>
            <a:r>
              <a:t>Exercise 2A &amp; B</a:t>
            </a:r>
          </a:p>
        </p:txBody>
      </p:sp>
      <p:sp>
        <p:nvSpPr>
          <p:cNvPr id="466" name="exercises/exercise2/app.R…"/>
          <p:cNvSpPr txBox="1"/>
          <p:nvPr>
            <p:ph type="body" idx="1"/>
          </p:nvPr>
        </p:nvSpPr>
        <p:spPr>
          <a:xfrm>
            <a:off x="1288727" y="3342761"/>
            <a:ext cx="22407895" cy="9760116"/>
          </a:xfrm>
          <a:prstGeom prst="rect">
            <a:avLst/>
          </a:prstGeom>
        </p:spPr>
        <p:txBody>
          <a:bodyPr anchor="t"/>
          <a:lstStyle/>
          <a:p>
            <a:pPr algn="l" defTabSz="528319">
              <a:defRPr sz="4608"/>
            </a:pPr>
            <a:r>
              <a:t>exercises/exercise2/app.R</a:t>
            </a:r>
          </a:p>
          <a:p>
            <a:pPr algn="l" defTabSz="528319">
              <a:defRPr sz="4608"/>
            </a:pPr>
          </a:p>
          <a:p>
            <a:pPr algn="l" defTabSz="528319">
              <a:defRPr sz="4608"/>
            </a:pPr>
            <a:r>
              <a:rPr>
                <a:solidFill>
                  <a:schemeClr val="accent6"/>
                </a:solidFill>
              </a:rPr>
              <a:t>A: </a:t>
            </a:r>
            <a:r>
              <a:t>The code contains errors — try to fix them and get the code to run.</a:t>
            </a:r>
          </a:p>
          <a:p>
            <a:pPr algn="l" defTabSz="528319">
              <a:defRPr sz="4608"/>
            </a:pPr>
          </a:p>
          <a:p>
            <a:pPr algn="l" defTabSz="528319">
              <a:spcBef>
                <a:spcPts val="2300"/>
              </a:spcBef>
              <a:defRPr sz="4608"/>
            </a:pPr>
            <a:r>
              <a:rPr>
                <a:solidFill>
                  <a:schemeClr val="accent6"/>
                </a:solidFill>
              </a:rPr>
              <a:t>B (extra): </a:t>
            </a:r>
            <a:r>
              <a:t>Fill in the code to render a DataTable of the entire data set.</a:t>
            </a:r>
          </a:p>
          <a:p>
            <a:pPr marL="609600" indent="-609600" algn="l" defTabSz="528319">
              <a:spcBef>
                <a:spcPts val="900"/>
              </a:spcBef>
              <a:buSzPct val="125000"/>
              <a:buChar char="•"/>
              <a:defRPr sz="4608"/>
            </a:pPr>
            <a:r>
              <a:t>Hints:</a:t>
            </a:r>
          </a:p>
          <a:p>
            <a:pPr lvl="1" marL="1016000" indent="-609600" algn="l" defTabSz="528319">
              <a:spcBef>
                <a:spcPts val="900"/>
              </a:spcBef>
              <a:buSzPct val="125000"/>
              <a:buChar char="•"/>
              <a:defRPr sz="4608"/>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16000" indent="-609600" algn="l" defTabSz="528319">
              <a:spcBef>
                <a:spcPts val="900"/>
              </a:spcBef>
              <a:buSzPct val="125000"/>
              <a:buChar char="•"/>
              <a:defRPr sz="4608"/>
            </a:pPr>
            <a:r>
              <a:t>Using the cheat sheet, what is the render function for a DataTable that goes with </a:t>
            </a:r>
            <a:r>
              <a:rPr>
                <a:latin typeface="Monaco"/>
                <a:ea typeface="Monaco"/>
                <a:cs typeface="Monaco"/>
                <a:sym typeface="Monaco"/>
              </a:rPr>
              <a:t>dataTableOutput</a:t>
            </a:r>
            <a:r>
              <a:t>?</a:t>
            </a:r>
          </a:p>
          <a:p>
            <a:pPr lvl="1" marL="1016000" indent="-609600" algn="l" defTabSz="528319">
              <a:spcBef>
                <a:spcPts val="900"/>
              </a:spcBef>
              <a:buSzPct val="125000"/>
              <a:buChar char="•"/>
              <a:defRPr sz="4608"/>
            </a:pPr>
            <a:r>
              <a:t>The only expr you need for the render function is the name of the data object.   What did we call the dataset when importing it at the top of the file?</a:t>
            </a:r>
          </a:p>
        </p:txBody>
      </p:sp>
      <p:pic>
        <p:nvPicPr>
          <p:cNvPr id="46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9200012" fill="hold"/>
                                        <p:tgtEl>
                                          <p:spTgt spid="4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7"/>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a:t>
            </a:r>
            <a:r>
              <a:t>ui = ui, server = server</a:t>
            </a:r>
            <a:r>
              <a:t>)</a:t>
            </a:r>
          </a:p>
        </p:txBody>
      </p:sp>
      <p:sp>
        <p:nvSpPr>
          <p:cNvPr id="472"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73" name="Arrow"/>
          <p:cNvSpPr/>
          <p:nvPr/>
        </p:nvSpPr>
        <p:spPr>
          <a:xfrm rot="10800000">
            <a:off x="13267221" y="1214713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74"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75"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output$datatable1 &lt;- DT::renderDataTable(data)"/>
          <p:cNvSpPr txBox="1"/>
          <p:nvPr>
            <p:ph type="body" idx="13"/>
          </p:nvPr>
        </p:nvSpPr>
        <p:spPr>
          <a:xfrm>
            <a:off x="1167411" y="6313022"/>
            <a:ext cx="22049177" cy="1089956"/>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6200">
                <a:solidFill>
                  <a:srgbClr val="000000"/>
                </a:solidFill>
                <a:latin typeface="Monaco"/>
                <a:ea typeface="Monaco"/>
                <a:cs typeface="Monaco"/>
                <a:sym typeface="Monaco"/>
              </a:defRPr>
            </a:lvl1pPr>
          </a:lstStyle>
          <a:p>
            <a:pPr/>
            <a:r>
              <a:t>output$datatable1 &lt;- DT::renderDataTable(data)</a:t>
            </a:r>
          </a:p>
        </p:txBody>
      </p:sp>
      <p:sp>
        <p:nvSpPr>
          <p:cNvPr id="480" name="From above, after library imports:…"/>
          <p:cNvSpPr txBox="1"/>
          <p:nvPr/>
        </p:nvSpPr>
        <p:spPr>
          <a:xfrm>
            <a:off x="6783088" y="10237186"/>
            <a:ext cx="16636679"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data &lt;- read_csv("africadata.csv")</a:t>
            </a:r>
            <a:r>
              <a:t> </a:t>
            </a:r>
          </a:p>
        </p:txBody>
      </p:sp>
      <p:sp>
        <p:nvSpPr>
          <p:cNvPr id="481" name="Line"/>
          <p:cNvSpPr/>
          <p:nvPr/>
        </p:nvSpPr>
        <p:spPr>
          <a:xfrm>
            <a:off x="7988167" y="7688833"/>
            <a:ext cx="13383973" cy="360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84" name="Group"/>
          <p:cNvGrpSpPr/>
          <p:nvPr/>
        </p:nvGrpSpPr>
        <p:grpSpPr>
          <a:xfrm>
            <a:off x="1493715" y="911431"/>
            <a:ext cx="16156540" cy="5321646"/>
            <a:chOff x="0" y="0"/>
            <a:chExt cx="16156539" cy="5321644"/>
          </a:xfrm>
        </p:grpSpPr>
        <p:sp>
          <p:nvSpPr>
            <p:cNvPr id="482"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483"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489"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490"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491"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499" name="Group"/>
          <p:cNvGrpSpPr/>
          <p:nvPr/>
        </p:nvGrpSpPr>
        <p:grpSpPr>
          <a:xfrm>
            <a:off x="6012684" y="3545231"/>
            <a:ext cx="7458242" cy="9121484"/>
            <a:chOff x="0" y="0"/>
            <a:chExt cx="7458240" cy="9121482"/>
          </a:xfrm>
        </p:grpSpPr>
        <p:sp>
          <p:nvSpPr>
            <p:cNvPr id="492"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93"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94"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95"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496"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497"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498"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07" name="Group"/>
          <p:cNvGrpSpPr/>
          <p:nvPr/>
        </p:nvGrpSpPr>
        <p:grpSpPr>
          <a:xfrm>
            <a:off x="13524717" y="2908317"/>
            <a:ext cx="7039408" cy="6265393"/>
            <a:chOff x="0" y="0"/>
            <a:chExt cx="7039407" cy="6265392"/>
          </a:xfrm>
        </p:grpSpPr>
        <p:sp>
          <p:nvSpPr>
            <p:cNvPr id="500"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1"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2"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03"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04"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05"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06"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12" name="Group"/>
          <p:cNvGrpSpPr/>
          <p:nvPr/>
        </p:nvGrpSpPr>
        <p:grpSpPr>
          <a:xfrm>
            <a:off x="13990214" y="9728998"/>
            <a:ext cx="6911546" cy="3576671"/>
            <a:chOff x="0" y="0"/>
            <a:chExt cx="6911544" cy="3576669"/>
          </a:xfrm>
        </p:grpSpPr>
        <p:pic>
          <p:nvPicPr>
            <p:cNvPr id="508"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09"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10"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11"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7" grpId="2"/>
      <p:bldP build="whole" bldLvl="1" animBg="1" rev="0" advAuto="0" spid="499" grpId="1"/>
      <p:bldP build="whole" bldLvl="1" animBg="1" rev="0" advAuto="0" spid="512" grpId="3"/>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1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22" name="Shiny Application Structure"/>
          <p:cNvSpPr txBox="1"/>
          <p:nvPr>
            <p:ph type="body" idx="14"/>
          </p:nvPr>
        </p:nvSpPr>
        <p:spPr>
          <a:prstGeom prst="rect">
            <a:avLst/>
          </a:prstGeom>
        </p:spPr>
        <p:txBody>
          <a:bodyPr/>
          <a:lstStyle/>
          <a:p>
            <a:pPr/>
            <a:r>
              <a:t>Shiny Application Structure</a:t>
            </a:r>
          </a:p>
        </p:txBody>
      </p:sp>
      <p:sp>
        <p:nvSpPr>
          <p:cNvPr id="523"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26"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27"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32" name="Shiny Application Structure"/>
          <p:cNvSpPr txBox="1"/>
          <p:nvPr>
            <p:ph type="body" idx="14"/>
          </p:nvPr>
        </p:nvSpPr>
        <p:spPr>
          <a:prstGeom prst="rect">
            <a:avLst/>
          </a:prstGeom>
        </p:spPr>
        <p:txBody>
          <a:bodyPr/>
          <a:lstStyle/>
          <a:p>
            <a:pPr/>
            <a:r>
              <a:t>Shiny Application Structure</a:t>
            </a:r>
          </a:p>
        </p:txBody>
      </p:sp>
      <p:sp>
        <p:nvSpPr>
          <p:cNvPr id="533"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38" name="Shiny Application Structure"/>
          <p:cNvSpPr txBox="1"/>
          <p:nvPr>
            <p:ph type="body" idx="14"/>
          </p:nvPr>
        </p:nvSpPr>
        <p:spPr>
          <a:prstGeom prst="rect">
            <a:avLst/>
          </a:prstGeom>
        </p:spPr>
        <p:txBody>
          <a:bodyPr/>
          <a:lstStyle/>
          <a:p>
            <a:pPr/>
            <a:r>
              <a:t>Shiny Application Structure</a:t>
            </a:r>
          </a:p>
        </p:txBody>
      </p:sp>
      <p:sp>
        <p:nvSpPr>
          <p:cNvPr id="539"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40"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45" name="Shiny Application Structure"/>
          <p:cNvSpPr txBox="1"/>
          <p:nvPr>
            <p:ph type="body" idx="14"/>
          </p:nvPr>
        </p:nvSpPr>
        <p:spPr>
          <a:prstGeom prst="rect">
            <a:avLst/>
          </a:prstGeom>
        </p:spPr>
        <p:txBody>
          <a:bodyPr/>
          <a:lstStyle/>
          <a:p>
            <a:pPr/>
            <a:r>
              <a:t>Shiny Application Structure</a:t>
            </a:r>
          </a:p>
        </p:txBody>
      </p:sp>
      <p:sp>
        <p:nvSpPr>
          <p:cNvPr id="546"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47"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552" name="Shiny Application Structure"/>
          <p:cNvSpPr txBox="1"/>
          <p:nvPr>
            <p:ph type="body" idx="14"/>
          </p:nvPr>
        </p:nvSpPr>
        <p:spPr>
          <a:prstGeom prst="rect">
            <a:avLst/>
          </a:prstGeom>
        </p:spPr>
        <p:txBody>
          <a:bodyPr/>
          <a:lstStyle/>
          <a:p>
            <a:pPr/>
            <a:r>
              <a:t>Shiny Application Structure</a:t>
            </a:r>
          </a:p>
        </p:txBody>
      </p:sp>
      <p:sp>
        <p:nvSpPr>
          <p:cNvPr id="553"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554"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55"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Reactivity"/>
          <p:cNvSpPr txBox="1"/>
          <p:nvPr>
            <p:ph type="title"/>
          </p:nvPr>
        </p:nvSpPr>
        <p:spPr>
          <a:prstGeom prst="rect">
            <a:avLst/>
          </a:prstGeom>
        </p:spPr>
        <p:txBody>
          <a:bodyPr/>
          <a:lstStyle>
            <a:lvl1pPr defTabSz="742950">
              <a:defRPr sz="12600"/>
            </a:lvl1pPr>
          </a:lstStyle>
          <a:p>
            <a:pPr/>
            <a:r>
              <a:t>Reactivity</a:t>
            </a:r>
          </a:p>
        </p:txBody>
      </p:sp>
      <p:sp>
        <p:nvSpPr>
          <p:cNvPr id="560"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6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56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560">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560">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56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60"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564"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565" name="Triangle"/>
          <p:cNvSpPr/>
          <p:nvPr/>
        </p:nvSpPr>
        <p:spPr>
          <a:xfrm rot="13501725">
            <a:off x="2012514" y="723411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568"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569"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Demo"/>
          <p:cNvSpPr txBox="1"/>
          <p:nvPr>
            <p:ph type="title"/>
          </p:nvPr>
        </p:nvSpPr>
        <p:spPr>
          <a:prstGeom prst="rect">
            <a:avLst/>
          </a:prstGeom>
        </p:spPr>
        <p:txBody>
          <a:bodyPr/>
          <a:lstStyle/>
          <a:p>
            <a:pPr/>
            <a:r>
              <a:t>Demo</a:t>
            </a:r>
          </a:p>
        </p:txBody>
      </p:sp>
      <p:sp>
        <p:nvSpPr>
          <p:cNvPr id="572"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575"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576"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77"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578"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7" grpId="2"/>
      <p:bldP build="whole" bldLvl="1" animBg="1" rev="0" advAuto="0" spid="576" grpId="1"/>
      <p:bldP build="whole" bldLvl="1" animBg="1" rev="0" advAuto="0" spid="578" grpId="3"/>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581" name="Click Helper Function"/>
          <p:cNvSpPr txBox="1"/>
          <p:nvPr>
            <p:ph type="body" idx="14"/>
          </p:nvPr>
        </p:nvSpPr>
        <p:spPr>
          <a:prstGeom prst="rect">
            <a:avLst/>
          </a:prstGeom>
        </p:spPr>
        <p:txBody>
          <a:bodyPr/>
          <a:lstStyle/>
          <a:p>
            <a:pPr/>
            <a:r>
              <a:t>Click Helper Function</a:t>
            </a:r>
          </a:p>
        </p:txBody>
      </p:sp>
      <p:sp>
        <p:nvSpPr>
          <p:cNvPr id="582"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83"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3" grpId="2"/>
      <p:bldP build="whole" bldLvl="1" animBg="1" rev="0" advAuto="0" spid="582" grpId="1"/>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588"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589"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0"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591"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1"/>
      <p:bldP build="whole" bldLvl="1" animBg="1" rev="0" advAuto="0" spid="591" grpId="3"/>
      <p:bldP build="whole" bldLvl="1" animBg="1" rev="0" advAuto="0" spid="590" grpId="2"/>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594" name="Brush Helper Function"/>
          <p:cNvSpPr txBox="1"/>
          <p:nvPr>
            <p:ph type="body" idx="14"/>
          </p:nvPr>
        </p:nvSpPr>
        <p:spPr>
          <a:prstGeom prst="rect">
            <a:avLst/>
          </a:prstGeom>
        </p:spPr>
        <p:txBody>
          <a:bodyPr/>
          <a:lstStyle/>
          <a:p>
            <a:pPr/>
            <a:r>
              <a:t>Brush Helper Function</a:t>
            </a:r>
          </a:p>
        </p:txBody>
      </p:sp>
      <p:sp>
        <p:nvSpPr>
          <p:cNvPr id="595"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6"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5" grpId="1"/>
      <p:bldP build="whole" bldLvl="1" animBg="1" rev="0" advAuto="0" spid="596" grpId="2"/>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601"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Exercise 2C"/>
          <p:cNvSpPr txBox="1"/>
          <p:nvPr>
            <p:ph type="title"/>
          </p:nvPr>
        </p:nvSpPr>
        <p:spPr>
          <a:prstGeom prst="rect">
            <a:avLst/>
          </a:prstGeom>
        </p:spPr>
        <p:txBody>
          <a:bodyPr/>
          <a:lstStyle/>
          <a:p>
            <a:pPr/>
            <a:r>
              <a:t>Exercise 2C</a:t>
            </a:r>
          </a:p>
        </p:txBody>
      </p:sp>
      <p:sp>
        <p:nvSpPr>
          <p:cNvPr id="606" name="exercises/exercise2/app.R or answer2b.R…"/>
          <p:cNvSpPr txBox="1"/>
          <p:nvPr>
            <p:ph type="body" idx="1"/>
          </p:nvPr>
        </p:nvSpPr>
        <p:spPr>
          <a:prstGeom prst="rect">
            <a:avLst/>
          </a:prstGeom>
        </p:spPr>
        <p:txBody>
          <a:bodyPr anchor="t"/>
          <a:lstStyle/>
          <a:p>
            <a:pPr algn="l" defTabSz="643889">
              <a:defRPr sz="6629"/>
            </a:pPr>
            <a:r>
              <a:t>exercises/exercise2/app.R </a:t>
            </a:r>
            <a:r>
              <a:rPr i="1">
                <a:latin typeface="+mj-lt"/>
                <a:ea typeface="+mj-ea"/>
                <a:cs typeface="+mj-cs"/>
                <a:sym typeface="Open Sans Condensed Light"/>
              </a:rPr>
              <a:t>or</a:t>
            </a:r>
            <a:r>
              <a:t> answer2b.R</a:t>
            </a:r>
          </a:p>
          <a:p>
            <a:pPr algn="l" defTabSz="643889">
              <a:defRPr sz="6629"/>
            </a:pPr>
          </a:p>
          <a:p>
            <a:pPr marL="742949" indent="-742949" algn="l" defTabSz="643889">
              <a:spcBef>
                <a:spcPts val="2900"/>
              </a:spcBef>
              <a:buSzPct val="125000"/>
              <a:buChar char="•"/>
              <a:defRPr sz="6629"/>
            </a:pPr>
            <a:r>
              <a:t>Set the brush argument to plotOutput to "plot1_brush"</a:t>
            </a:r>
          </a:p>
          <a:p>
            <a:pPr marL="742949" indent="-742949" algn="l" defTabSz="643889">
              <a:spcBef>
                <a:spcPts val="1100"/>
              </a:spcBef>
              <a:buSzPct val="125000"/>
              <a:buChar char="•"/>
              <a:defRPr sz="6629"/>
            </a:pPr>
            <a:r>
              <a:t>Change DT::renderDataTable to use output from brushedPoints instead </a:t>
            </a:r>
          </a:p>
          <a:p>
            <a:pPr algn="l" defTabSz="643889">
              <a:defRPr sz="6629"/>
            </a:pPr>
          </a:p>
        </p:txBody>
      </p:sp>
      <p:pic>
        <p:nvPicPr>
          <p:cNvPr id="60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60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07"/>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mainPanel(…"/>
          <p:cNvSpPr txBox="1"/>
          <p:nvPr>
            <p:ph type="body" idx="13"/>
          </p:nvPr>
        </p:nvSpPr>
        <p:spPr>
          <a:xfrm>
            <a:off x="1167411" y="1273230"/>
            <a:ext cx="22049177" cy="11169540"/>
          </a:xfrm>
          <a:prstGeom prst="rect">
            <a:avLst/>
          </a:prstGeom>
          <a:extLst>
            <a:ext uri="{C572A759-6A51-4108-AA02-DFA0A04FC94B}">
              <ma14:wrappingTextBoxFlag xmlns:ma14="http://schemas.microsoft.com/office/mac/drawingml/2011/main" val="1"/>
            </a:ext>
          </a:extLst>
        </p:spPr>
        <p:txBody>
          <a:bodyPr/>
          <a:lstStyle/>
          <a:p>
            <a:pPr algn="l">
              <a:defRPr sz="5400">
                <a:solidFill>
                  <a:srgbClr val="000000"/>
                </a:solidFill>
                <a:latin typeface="Monaco"/>
                <a:ea typeface="Monaco"/>
                <a:cs typeface="Monaco"/>
                <a:sym typeface="Monaco"/>
              </a:defRPr>
            </a:pPr>
            <a:r>
              <a:t>mainPanel(</a:t>
            </a:r>
          </a:p>
          <a:p>
            <a:pPr algn="l">
              <a:defRPr sz="5400">
                <a:solidFill>
                  <a:srgbClr val="000000"/>
                </a:solidFill>
                <a:latin typeface="Monaco"/>
                <a:ea typeface="Monaco"/>
                <a:cs typeface="Monaco"/>
                <a:sym typeface="Monaco"/>
              </a:defRPr>
            </a:pPr>
            <a:r>
              <a:t>      plotOutput("plot1", brush="plot1_brush")</a:t>
            </a:r>
          </a:p>
          <a:p>
            <a:pPr algn="l">
              <a:defRPr sz="5400">
                <a:solidFill>
                  <a:srgbClr val="000000"/>
                </a:solidFill>
                <a:latin typeface="Monaco"/>
                <a:ea typeface="Monaco"/>
                <a:cs typeface="Monaco"/>
                <a:sym typeface="Monaco"/>
              </a:defRPr>
            </a:pPr>
            <a:r>
              <a:t>)</a:t>
            </a: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r>
              <a:t>output$datatable1 &lt;- DT::renderDataTable({</a:t>
            </a:r>
          </a:p>
          <a:p>
            <a:pPr algn="l">
              <a:defRPr sz="5400">
                <a:solidFill>
                  <a:srgbClr val="000000"/>
                </a:solidFill>
                <a:latin typeface="Monaco"/>
                <a:ea typeface="Monaco"/>
                <a:cs typeface="Monaco"/>
                <a:sym typeface="Monaco"/>
              </a:defRPr>
            </a:pPr>
            <a:r>
              <a:t>    req(input$plot1_brush)</a:t>
            </a:r>
          </a:p>
          <a:p>
            <a:pPr algn="l">
              <a:defRPr sz="5400">
                <a:solidFill>
                  <a:srgbClr val="000000"/>
                </a:solidFill>
                <a:latin typeface="Monaco"/>
                <a:ea typeface="Monaco"/>
                <a:cs typeface="Monaco"/>
                <a:sym typeface="Monaco"/>
              </a:defRPr>
            </a:pPr>
            <a:r>
              <a:t>    brushedPoints(data, input$plot1_brush, </a:t>
            </a:r>
          </a:p>
          <a:p>
            <a:pPr algn="l">
              <a:defRPr sz="5400">
                <a:solidFill>
                  <a:srgbClr val="000000"/>
                </a:solidFill>
                <a:latin typeface="Monaco"/>
                <a:ea typeface="Monaco"/>
                <a:cs typeface="Monaco"/>
                <a:sym typeface="Monaco"/>
              </a:defRPr>
            </a:pPr>
            <a:r>
              <a:t>                  xvar="area", yvar=input$yval) </a:t>
            </a:r>
          </a:p>
          <a:p>
            <a:pPr algn="l">
              <a:defRPr sz="5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6" name="Triangle"/>
          <p:cNvSpPr/>
          <p:nvPr/>
        </p:nvSpPr>
        <p:spPr>
          <a:xfrm rot="13501725">
            <a:off x="1957360" y="870353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